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5" r:id="rId1"/>
  </p:sldMasterIdLst>
  <p:notesMasterIdLst>
    <p:notesMasterId r:id="rId31"/>
  </p:notesMasterIdLst>
  <p:handoutMasterIdLst>
    <p:handoutMasterId r:id="rId32"/>
  </p:handoutMasterIdLst>
  <p:sldIdLst>
    <p:sldId id="279" r:id="rId2"/>
    <p:sldId id="280" r:id="rId3"/>
    <p:sldId id="256" r:id="rId4"/>
    <p:sldId id="309" r:id="rId5"/>
    <p:sldId id="373" r:id="rId6"/>
    <p:sldId id="364" r:id="rId7"/>
    <p:sldId id="371" r:id="rId8"/>
    <p:sldId id="365" r:id="rId9"/>
    <p:sldId id="367" r:id="rId10"/>
    <p:sldId id="377" r:id="rId11"/>
    <p:sldId id="378" r:id="rId12"/>
    <p:sldId id="379" r:id="rId13"/>
    <p:sldId id="380" r:id="rId14"/>
    <p:sldId id="381" r:id="rId15"/>
    <p:sldId id="382" r:id="rId16"/>
    <p:sldId id="374" r:id="rId17"/>
    <p:sldId id="376" r:id="rId18"/>
    <p:sldId id="368" r:id="rId19"/>
    <p:sldId id="375" r:id="rId20"/>
    <p:sldId id="370" r:id="rId21"/>
    <p:sldId id="383" r:id="rId22"/>
    <p:sldId id="384" r:id="rId23"/>
    <p:sldId id="385" r:id="rId24"/>
    <p:sldId id="270" r:id="rId25"/>
    <p:sldId id="271" r:id="rId26"/>
    <p:sldId id="275" r:id="rId27"/>
    <p:sldId id="358" r:id="rId28"/>
    <p:sldId id="277" r:id="rId29"/>
    <p:sldId id="276" r:id="rId30"/>
  </p:sldIdLst>
  <p:sldSz cx="9144000" cy="6858000" type="screen4x3"/>
  <p:notesSz cx="6858000" cy="99472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6912"/>
    <a:srgbClr val="FFFFCC"/>
    <a:srgbClr val="FF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79" autoAdjust="0"/>
    <p:restoredTop sz="94590" autoAdjust="0"/>
  </p:normalViewPr>
  <p:slideViewPr>
    <p:cSldViewPr>
      <p:cViewPr>
        <p:scale>
          <a:sx n="80" d="100"/>
          <a:sy n="80" d="100"/>
        </p:scale>
        <p:origin x="-882" y="-57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2820" y="-114"/>
      </p:cViewPr>
      <p:guideLst>
        <p:guide orient="horz" pos="3134"/>
        <p:guide pos="216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71800" cy="497364"/>
          </a:xfrm>
          <a:prstGeom prst="rect">
            <a:avLst/>
          </a:prstGeom>
        </p:spPr>
        <p:txBody>
          <a:bodyPr vert="horz" lIns="92924" tIns="46462" rIns="92924" bIns="46462"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97364"/>
          </a:xfrm>
          <a:prstGeom prst="rect">
            <a:avLst/>
          </a:prstGeom>
        </p:spPr>
        <p:txBody>
          <a:bodyPr vert="horz" lIns="92924" tIns="46462" rIns="92924" bIns="46462" rtlCol="0"/>
          <a:lstStyle>
            <a:lvl1pPr algn="r" fontAlgn="auto">
              <a:spcBef>
                <a:spcPts val="0"/>
              </a:spcBef>
              <a:spcAft>
                <a:spcPts val="0"/>
              </a:spcAft>
              <a:defRPr sz="1200">
                <a:latin typeface="+mn-lt"/>
                <a:cs typeface="+mn-cs"/>
              </a:defRPr>
            </a:lvl1pPr>
          </a:lstStyle>
          <a:p>
            <a:pPr>
              <a:defRPr/>
            </a:pPr>
            <a:fld id="{34AF72FB-D7CF-4F32-A428-3A15C2602BCA}" type="datetimeFigureOut">
              <a:rPr lang="en-US"/>
              <a:pPr>
                <a:defRPr/>
              </a:pPr>
              <a:t>5/4/2016</a:t>
            </a:fld>
            <a:endParaRPr lang="en-US"/>
          </a:p>
        </p:txBody>
      </p:sp>
      <p:sp>
        <p:nvSpPr>
          <p:cNvPr id="4" name="Footer Placeholder 3"/>
          <p:cNvSpPr>
            <a:spLocks noGrp="1"/>
          </p:cNvSpPr>
          <p:nvPr>
            <p:ph type="ftr" sz="quarter" idx="2"/>
          </p:nvPr>
        </p:nvSpPr>
        <p:spPr>
          <a:xfrm>
            <a:off x="2" y="9448184"/>
            <a:ext cx="2971800" cy="497364"/>
          </a:xfrm>
          <a:prstGeom prst="rect">
            <a:avLst/>
          </a:prstGeom>
        </p:spPr>
        <p:txBody>
          <a:bodyPr vert="horz" lIns="92924" tIns="46462" rIns="92924" bIns="46462"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9448184"/>
            <a:ext cx="2971800" cy="497364"/>
          </a:xfrm>
          <a:prstGeom prst="rect">
            <a:avLst/>
          </a:prstGeom>
        </p:spPr>
        <p:txBody>
          <a:bodyPr vert="horz" lIns="92924" tIns="46462" rIns="92924" bIns="46462" rtlCol="0" anchor="b"/>
          <a:lstStyle>
            <a:lvl1pPr algn="r" fontAlgn="auto">
              <a:spcBef>
                <a:spcPts val="0"/>
              </a:spcBef>
              <a:spcAft>
                <a:spcPts val="0"/>
              </a:spcAft>
              <a:defRPr sz="1200">
                <a:latin typeface="+mn-lt"/>
                <a:cs typeface="+mn-cs"/>
              </a:defRPr>
            </a:lvl1pPr>
          </a:lstStyle>
          <a:p>
            <a:pPr>
              <a:defRPr/>
            </a:pPr>
            <a:fld id="{DF9182AD-8AD7-4675-8DAA-82E7FFA4503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71800" cy="497364"/>
          </a:xfrm>
          <a:prstGeom prst="rect">
            <a:avLst/>
          </a:prstGeom>
        </p:spPr>
        <p:txBody>
          <a:bodyPr vert="horz" lIns="92924" tIns="46462" rIns="92924" bIns="46462"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2924" tIns="46462" rIns="92924" bIns="46462" rtlCol="0"/>
          <a:lstStyle>
            <a:lvl1pPr algn="r">
              <a:defRPr sz="1200"/>
            </a:lvl1pPr>
          </a:lstStyle>
          <a:p>
            <a:fld id="{3ECCA0D7-2A84-4162-826E-4FEF799AAF47}" type="datetimeFigureOut">
              <a:rPr lang="en-US" smtClean="0"/>
              <a:pPr/>
              <a:t>5/4/2016</a:t>
            </a:fld>
            <a:endParaRPr lang="en-US"/>
          </a:p>
        </p:txBody>
      </p:sp>
      <p:sp>
        <p:nvSpPr>
          <p:cNvPr id="4" name="Slide Image Placeholder 3"/>
          <p:cNvSpPr>
            <a:spLocks noGrp="1" noRot="1" noChangeAspect="1"/>
          </p:cNvSpPr>
          <p:nvPr>
            <p:ph type="sldImg" idx="2"/>
          </p:nvPr>
        </p:nvSpPr>
        <p:spPr>
          <a:xfrm>
            <a:off x="941388" y="746125"/>
            <a:ext cx="4975225" cy="3730625"/>
          </a:xfrm>
          <a:prstGeom prst="rect">
            <a:avLst/>
          </a:prstGeom>
          <a:noFill/>
          <a:ln w="12700">
            <a:solidFill>
              <a:prstClr val="black"/>
            </a:solidFill>
          </a:ln>
        </p:spPr>
        <p:txBody>
          <a:bodyPr vert="horz" lIns="92924" tIns="46462" rIns="92924" bIns="46462" rtlCol="0" anchor="ctr"/>
          <a:lstStyle/>
          <a:p>
            <a:endParaRPr lang="en-US"/>
          </a:p>
        </p:txBody>
      </p:sp>
      <p:sp>
        <p:nvSpPr>
          <p:cNvPr id="5" name="Notes Placeholder 4"/>
          <p:cNvSpPr>
            <a:spLocks noGrp="1"/>
          </p:cNvSpPr>
          <p:nvPr>
            <p:ph type="body" sz="quarter" idx="3"/>
          </p:nvPr>
        </p:nvSpPr>
        <p:spPr>
          <a:xfrm>
            <a:off x="685801" y="4724957"/>
            <a:ext cx="5486400" cy="4476274"/>
          </a:xfrm>
          <a:prstGeom prst="rect">
            <a:avLst/>
          </a:prstGeom>
        </p:spPr>
        <p:txBody>
          <a:bodyPr vert="horz" lIns="92924" tIns="46462" rIns="92924" bIns="464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448184"/>
            <a:ext cx="2971800" cy="497364"/>
          </a:xfrm>
          <a:prstGeom prst="rect">
            <a:avLst/>
          </a:prstGeom>
        </p:spPr>
        <p:txBody>
          <a:bodyPr vert="horz" lIns="92924" tIns="46462" rIns="92924" bIns="46462"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4"/>
            <a:ext cx="2971800" cy="497364"/>
          </a:xfrm>
          <a:prstGeom prst="rect">
            <a:avLst/>
          </a:prstGeom>
        </p:spPr>
        <p:txBody>
          <a:bodyPr vert="horz" lIns="92924" tIns="46462" rIns="92924" bIns="46462" rtlCol="0" anchor="b"/>
          <a:lstStyle>
            <a:lvl1pPr algn="r">
              <a:defRPr sz="1200"/>
            </a:lvl1pPr>
          </a:lstStyle>
          <a:p>
            <a:fld id="{304C2A5C-F8D9-4C37-BBFA-F52AD5E75DC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04C2A5C-F8D9-4C37-BBFA-F52AD5E75DC4}"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fld id="{B02774BC-EB8E-4A18-9EB7-762740CDF90F}" type="datetimeFigureOut">
              <a:rPr lang="en-US" smtClean="0"/>
              <a:pPr>
                <a:defRPr/>
              </a:pPr>
              <a:t>5/4/2016</a:t>
            </a:fld>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6819ED98-06EE-4060-B15D-A492B0079A3E}"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58F3477A-0A9F-480B-964A-9D21850272AA}" type="datetimeFigureOut">
              <a:rPr lang="en-US" smtClean="0"/>
              <a:pPr>
                <a:defRPr/>
              </a:pPr>
              <a:t>5/4/2016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34A4579-8503-44CC-BC9D-784BBE0BA4CD}"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AC8AD88B-6C53-4DA0-B7DB-1C099528FB3F}" type="datetimeFigureOut">
              <a:rPr lang="en-US" smtClean="0"/>
              <a:pPr>
                <a:defRPr/>
              </a:pPr>
              <a:t>5/4/2016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64216B0-A89D-4ACC-8F17-134AC92D5B66}"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9434366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fld id="{2C840406-EDDE-4242-9172-43EA22FBA946}" type="datetimeFigureOut">
              <a:rPr lang="en-US" smtClean="0"/>
              <a:pPr>
                <a:defRPr/>
              </a:pPr>
              <a:t>5/4/2016</a:t>
            </a:fld>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E6CA8441-776E-4BD0-A56C-41F2F32714A5}"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fld id="{E9BE4A1E-53B0-49BE-A623-AD6862C8B78A}" type="datetimeFigureOut">
              <a:rPr lang="en-US" smtClean="0"/>
              <a:pPr>
                <a:defRPr/>
              </a:pPr>
              <a:t>5/4/2016</a:t>
            </a:fld>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5C5A179F-4C69-4BCB-8AB0-688DE763B26E}"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fld id="{C7468650-6B97-4C8C-82DC-1C8AFAD89E6D}" type="datetimeFigureOut">
              <a:rPr lang="en-US" smtClean="0"/>
              <a:pPr>
                <a:defRPr/>
              </a:pPr>
              <a:t>5/4/2016</a:t>
            </a:fld>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27C8C53F-6983-4D00-8598-643779C553AD}"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fld id="{47D14BA8-AD72-4498-A736-E275E7DE6C32}" type="datetimeFigureOut">
              <a:rPr lang="en-US" smtClean="0"/>
              <a:pPr>
                <a:defRPr/>
              </a:pPr>
              <a:t>5/4/2016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006F5105-2737-4C54-B937-6FC187713BB4}"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E67E88E9-A2A6-4F74-A546-11AEE568249E}" type="datetimeFigureOut">
              <a:rPr lang="en-US" smtClean="0"/>
              <a:pPr>
                <a:defRPr/>
              </a:pPr>
              <a:t>5/4/2016</a:t>
            </a:fld>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ECA36A-9249-4E5E-A451-667C03CFE3C7}"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B85C2582-6699-4975-8A12-06ED835063CD}" type="datetimeFigureOut">
              <a:rPr lang="en-US" smtClean="0"/>
              <a:pPr>
                <a:defRPr/>
              </a:pPr>
              <a:t>5/4/2016</a:t>
            </a:fld>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5AD364D-6961-41ED-A14F-C8610AFEFE40}"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fld id="{D9D97E93-FF1E-44CE-8F6D-EBE7FE0A27BA}" type="datetimeFigureOut">
              <a:rPr lang="en-US" smtClean="0"/>
              <a:pPr>
                <a:defRPr/>
              </a:pPr>
              <a:t>5/4/2016</a:t>
            </a:fld>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FBE0B94-5B3B-4103-A1CC-397DF6CD4BE4}"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fld id="{BA9750D5-1982-4F74-A692-55F7E72B50E5}" type="datetimeFigureOut">
              <a:rPr lang="en-US" smtClean="0"/>
              <a:pPr>
                <a:defRPr/>
              </a:pPr>
              <a:t>5/4/2016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E241F633-EFC6-4206-AD7F-6C78D9BE7E90}"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fld id="{328E2556-7DEE-4FF7-A932-24BD21A90D5B}" type="datetimeFigureOut">
              <a:rPr lang="en-US" smtClean="0"/>
              <a:pPr>
                <a:defRPr/>
              </a:pPr>
              <a:t>5/4/2016</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A20AC965-6A65-483F-B4D5-F0918CE98985}"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 id="2147484007" r:id="rId12"/>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 Target="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3" name="Rectangle 2"/>
          <p:cNvSpPr/>
          <p:nvPr/>
        </p:nvSpPr>
        <p:spPr>
          <a:xfrm>
            <a:off x="304800" y="5411450"/>
            <a:ext cx="6324600" cy="1446550"/>
          </a:xfrm>
          <a:prstGeom prst="rect">
            <a:avLst/>
          </a:prstGeom>
        </p:spPr>
        <p:txBody>
          <a:bodyPr wrap="square">
            <a:spAutoFit/>
          </a:bodyPr>
          <a:lstStyle/>
          <a:p>
            <a:pPr algn="ctr"/>
            <a:r>
              <a:rPr lang="en-US" sz="8800" dirty="0" smtClean="0">
                <a:solidFill>
                  <a:schemeClr val="bg1"/>
                </a:solidFill>
                <a:latin typeface="110_Besmellah" pitchFamily="2" charset="0"/>
                <a:cs typeface="Times New Roman" pitchFamily="18" charset="0"/>
              </a:rPr>
              <a:t>1</a:t>
            </a:r>
            <a:endParaRPr lang="en-US" sz="8800" dirty="0">
              <a:solidFill>
                <a:schemeClr val="bg1"/>
              </a:solidFill>
            </a:endParaRPr>
          </a:p>
        </p:txBody>
      </p:sp>
      <p:sp>
        <p:nvSpPr>
          <p:cNvPr id="54274" name="Rectangle 2"/>
          <p:cNvSpPr>
            <a:spLocks noChangeArrowheads="1"/>
          </p:cNvSpPr>
          <p:nvPr/>
        </p:nvSpPr>
        <p:spPr bwMode="auto">
          <a:xfrm>
            <a:off x="1295400" y="914400"/>
            <a:ext cx="393192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0" b="0" i="0" u="none" strike="noStrike" cap="none" normalizeH="0" baseline="0" dirty="0" smtClean="0">
                <a:ln>
                  <a:noFill/>
                </a:ln>
                <a:solidFill>
                  <a:srgbClr val="FFFFFF"/>
                </a:solidFill>
                <a:effectLst/>
                <a:latin typeface="_MRT_Win2Farsi_1" pitchFamily="2" charset="0"/>
                <a:ea typeface="Calibri" pitchFamily="34"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2" descr="D:\شرکت مادر.png"/>
          <p:cNvPicPr>
            <a:picLocks noChangeAspect="1" noChangeArrowheads="1"/>
          </p:cNvPicPr>
          <p:nvPr/>
        </p:nvPicPr>
        <p:blipFill>
          <a:blip r:embed="rId3"/>
          <a:srcRect/>
          <a:stretch>
            <a:fillRect/>
          </a:stretch>
        </p:blipFill>
        <p:spPr bwMode="auto">
          <a:xfrm>
            <a:off x="0" y="0"/>
            <a:ext cx="1476375" cy="1485900"/>
          </a:xfrm>
          <a:prstGeom prst="rect">
            <a:avLst/>
          </a:prstGeom>
          <a:noFill/>
        </p:spPr>
      </p:pic>
      <p:pic>
        <p:nvPicPr>
          <p:cNvPr id="5" name="Picture 2" descr="D:\شرکت مادر.png"/>
          <p:cNvPicPr>
            <a:picLocks noChangeAspect="1" noChangeArrowheads="1"/>
          </p:cNvPicPr>
          <p:nvPr/>
        </p:nvPicPr>
        <p:blipFill>
          <a:blip r:embed="rId3"/>
          <a:srcRect/>
          <a:stretch>
            <a:fillRect/>
          </a:stretch>
        </p:blipFill>
        <p:spPr bwMode="auto">
          <a:xfrm>
            <a:off x="7667625" y="0"/>
            <a:ext cx="1476375" cy="1485900"/>
          </a:xfrm>
          <a:prstGeom prst="rect">
            <a:avLst/>
          </a:prstGeom>
          <a:noFill/>
        </p:spPr>
      </p:pic>
    </p:spTree>
  </p:cSld>
  <p:clrMapOvr>
    <a:masterClrMapping/>
  </p:clrMapOvr>
  <p:transition advTm="2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1"/>
            <a: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راهبرد‌هاي شر‌‌كت مادر‌تخصصي‌</a:t>
            </a:r>
            <a:b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صندوق حمايت از توسعه سرمايه‌گذاري در بخش كشاورزي</a:t>
            </a:r>
            <a:r>
              <a:rPr lang="en-US"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en-US"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endParaRPr lang="en-US" sz="20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Content Placeholder 2"/>
          <p:cNvSpPr>
            <a:spLocks noGrp="1"/>
          </p:cNvSpPr>
          <p:nvPr>
            <p:ph idx="1"/>
          </p:nvPr>
        </p:nvSpPr>
        <p:spPr>
          <a:xfrm>
            <a:off x="304800" y="1219200"/>
            <a:ext cx="8686800" cy="5257800"/>
          </a:xfrm>
        </p:spPr>
        <p:txBody>
          <a:bodyPr>
            <a:normAutofit fontScale="25000" lnSpcReduction="20000"/>
          </a:bodyPr>
          <a:lstStyle/>
          <a:p>
            <a:pPr marL="2540" algn="just" rtl="1">
              <a:lnSpc>
                <a:spcPct val="115000"/>
              </a:lnSpc>
              <a:spcAft>
                <a:spcPts val="1000"/>
              </a:spcAft>
            </a:pPr>
            <a:r>
              <a:rPr lang="fa-IR" sz="5600" b="1" dirty="0" smtClean="0">
                <a:solidFill>
                  <a:srgbClr val="FF0000"/>
                </a:solidFill>
                <a:latin typeface="Calibri"/>
                <a:ea typeface="Calibri"/>
                <a:cs typeface="2  Nazanin" pitchFamily="2" charset="-78"/>
              </a:rPr>
              <a:t>هدف اول: مديريت و سياست گذاري توسعه سرمايه‌گذاري و ارتقاء نرخ رشد سرمايه‌گذاري و بهره‌وري سرمايه در بخش کشاورزي</a:t>
            </a:r>
            <a:endParaRPr lang="en-US" sz="5600" b="1" dirty="0" smtClean="0">
              <a:latin typeface="Calibri"/>
              <a:ea typeface="Calibri"/>
              <a:cs typeface="2  Nazanin" pitchFamily="2" charset="-78"/>
            </a:endParaRPr>
          </a:p>
          <a:p>
            <a:pPr marL="2540" algn="just" rtl="1">
              <a:lnSpc>
                <a:spcPct val="115000"/>
              </a:lnSpc>
              <a:spcAft>
                <a:spcPts val="1000"/>
              </a:spcAft>
              <a:buNone/>
            </a:pPr>
            <a:r>
              <a:rPr lang="fa-IR" sz="5600" b="1" dirty="0" smtClean="0">
                <a:latin typeface="Calibri"/>
                <a:ea typeface="Calibri"/>
                <a:cs typeface="2  Nazanin" pitchFamily="2" charset="-78"/>
              </a:rPr>
              <a:t>           راهبرد‌‌ها:</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افزايش مستمر سرمايه صندوق‌هاي غيردولتي </a:t>
            </a:r>
            <a:r>
              <a:rPr lang="ar-SA" sz="5600" b="1" dirty="0" smtClean="0">
                <a:latin typeface="Calibri"/>
                <a:ea typeface="Calibri"/>
                <a:cs typeface="2  Nazanin" pitchFamily="2" charset="-78"/>
              </a:rPr>
              <a:t>حمایت از توسعه بخش کشاورزي</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حمايت مالي از طرح‌هاي نوپديد، اقتصادي، بهره ور و کارآفرين</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اجراي طرح‌هاي زيربنايي و دانش بنيان در بخش کشاورزي</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مديريت و کنترل ريسک سرمايه‌گذاري در بخش کشاورزي (از جمله پوشش بيمه‌اي، توزيع اعتبارات دولتي در مواجه با موقعيت‌هاي بحراني در چارچوب اعتبارات دولتي، تضمين متقاضيان سرمايه‌گذاري و ...)</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182880" algn="l"/>
              </a:tabLst>
            </a:pPr>
            <a:r>
              <a:rPr lang="fa-IR" sz="5600" b="1" dirty="0" smtClean="0">
                <a:latin typeface="Calibri"/>
                <a:ea typeface="Calibri"/>
                <a:cs typeface="2  Nazanin" pitchFamily="2" charset="-78"/>
              </a:rPr>
              <a:t>کمک به ايجاد يا تکميل زنجيره توليد</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سرمايه‌گذاري مشترک با بخش غيردولتي (ماده 194 قانون برنامه توسعه)</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کمک به توسعه سرمايه‌گذاري در مناطق کمتر توسعه يافته(ماده 194 قانون برنامه پنجم)</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ارائه خدمات مشاوره اي، فني، حقوقي و تخصصي درخصوص تامين، تجهيز و تخصيص بهينه منابع مالي بخش کشاورزي به صندوق هاي غيردولتي </a:t>
            </a:r>
            <a:r>
              <a:rPr lang="ar-SA" sz="5600" b="1" dirty="0" smtClean="0">
                <a:latin typeface="Calibri"/>
                <a:ea typeface="Calibri"/>
                <a:cs typeface="2  Nazanin" pitchFamily="2" charset="-78"/>
              </a:rPr>
              <a:t>حمایت از توسعه بخش کشاورزي</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رفع موانع سرمايه‌گذاري در بخش کشاورزي</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تدوين و پيشنهاد قوانين و مقررات حمايت از توسعه سرمايه‌گذاري در بخش کشاورزي</a:t>
            </a:r>
            <a:endParaRPr lang="en-US" sz="5600" b="1" dirty="0" smtClean="0">
              <a:latin typeface="Calibri"/>
              <a:ea typeface="Calibri"/>
              <a:cs typeface="2  Nazanin" pitchFamily="2" charset="-78"/>
            </a:endParaRPr>
          </a:p>
          <a:p>
            <a:pPr lvl="0" algn="just" rtl="1">
              <a:lnSpc>
                <a:spcPct val="115000"/>
              </a:lnSpc>
              <a:spcAft>
                <a:spcPts val="1000"/>
              </a:spcAft>
              <a:buBlip>
                <a:blip r:embed="rId2"/>
              </a:buBlip>
              <a:tabLst>
                <a:tab pos="318770" algn="l"/>
              </a:tabLst>
            </a:pPr>
            <a:r>
              <a:rPr lang="fa-IR" sz="5600" b="1" dirty="0" smtClean="0">
                <a:latin typeface="Calibri"/>
                <a:ea typeface="Calibri"/>
                <a:cs typeface="2  Nazanin" pitchFamily="2" charset="-78"/>
              </a:rPr>
              <a:t>برنامه‌ريزي در خصوص تخصيص بهينه منابع دولتي بخش كشاورزي</a:t>
            </a:r>
            <a:endParaRPr lang="en-US" sz="5600" b="1" dirty="0" smtClean="0">
              <a:latin typeface="Calibri"/>
              <a:ea typeface="Calibri"/>
              <a:cs typeface="2  Nazanin" pitchFamily="2" charset="-78"/>
            </a:endParaRPr>
          </a:p>
          <a:p>
            <a:pPr marL="457200" algn="just" rtl="1">
              <a:lnSpc>
                <a:spcPct val="115000"/>
              </a:lnSpc>
              <a:spcAft>
                <a:spcPts val="1000"/>
              </a:spcAft>
            </a:pPr>
            <a:r>
              <a:rPr lang="fa-IR" dirty="0" smtClean="0">
                <a:latin typeface="Calibri"/>
                <a:ea typeface="Calibri"/>
                <a:cs typeface="B Nazanin"/>
              </a:rPr>
              <a:t> </a:t>
            </a:r>
            <a:endParaRPr lang="en-US" sz="2800" dirty="0" smtClean="0">
              <a:latin typeface="Calibri"/>
              <a:ea typeface="Calibri"/>
              <a:cs typeface="Arial"/>
            </a:endParaRPr>
          </a:p>
          <a:p>
            <a:pPr marL="457200" algn="just" rtl="1">
              <a:lnSpc>
                <a:spcPct val="115000"/>
              </a:lnSpc>
              <a:spcAft>
                <a:spcPts val="1000"/>
              </a:spcAft>
            </a:pPr>
            <a:r>
              <a:rPr lang="fa-IR" dirty="0" smtClean="0">
                <a:latin typeface="Calibri"/>
                <a:ea typeface="Calibri"/>
                <a:cs typeface="B Nazanin"/>
              </a:rPr>
              <a:t> </a:t>
            </a:r>
            <a:endParaRPr lang="en-US" sz="2800" dirty="0" smtClean="0">
              <a:latin typeface="Calibri"/>
              <a:ea typeface="Calibri"/>
              <a:cs typeface="Arial"/>
            </a:endParaRP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sz="2200" b="1" dirty="0" smtClean="0">
                <a:solidFill>
                  <a:srgbClr val="FF0000"/>
                </a:solidFill>
                <a:latin typeface="Calibri"/>
                <a:ea typeface="Calibri"/>
                <a:cs typeface="B Nazanin"/>
              </a:rPr>
              <a:t>هدف دوم: هدايت، حمايت و ساماندهي تأمين، تجهيز و تخصيص بهينه منابع مالي در بخش کشاورزي</a:t>
            </a:r>
            <a:r>
              <a:rPr lang="en-US" sz="2200" dirty="0" smtClean="0">
                <a:latin typeface="Calibri"/>
                <a:ea typeface="Calibri"/>
                <a:cs typeface="Arial"/>
              </a:rPr>
              <a:t/>
            </a:r>
            <a:br>
              <a:rPr lang="en-US" sz="2200" dirty="0" smtClean="0">
                <a:latin typeface="Calibri"/>
                <a:ea typeface="Calibri"/>
                <a:cs typeface="Arial"/>
              </a:rPr>
            </a:br>
            <a:endParaRPr lang="en-US" dirty="0"/>
          </a:p>
        </p:txBody>
      </p:sp>
      <p:sp>
        <p:nvSpPr>
          <p:cNvPr id="3" name="Content Placeholder 2"/>
          <p:cNvSpPr>
            <a:spLocks noGrp="1"/>
          </p:cNvSpPr>
          <p:nvPr>
            <p:ph idx="1"/>
          </p:nvPr>
        </p:nvSpPr>
        <p:spPr/>
        <p:txBody>
          <a:bodyPr>
            <a:normAutofit fontScale="70000" lnSpcReduction="20000"/>
          </a:bodyPr>
          <a:lstStyle/>
          <a:p>
            <a:pPr marL="457200" algn="just" rtl="1">
              <a:lnSpc>
                <a:spcPct val="115000"/>
              </a:lnSpc>
              <a:spcAft>
                <a:spcPts val="1000"/>
              </a:spcAft>
            </a:pPr>
            <a:r>
              <a:rPr lang="fa-IR" dirty="0" smtClean="0">
                <a:latin typeface="Calibri"/>
                <a:ea typeface="Calibri"/>
                <a:cs typeface="B Nazanin"/>
              </a:rPr>
              <a:t>راهبرد‌‌ها:</a:t>
            </a:r>
            <a:endParaRPr lang="en-US" sz="2800" dirty="0" smtClean="0">
              <a:latin typeface="Calibri"/>
              <a:ea typeface="Calibri"/>
              <a:cs typeface="Arial"/>
            </a:endParaRPr>
          </a:p>
          <a:p>
            <a:pPr lvl="0" algn="just" rtl="1">
              <a:lnSpc>
                <a:spcPct val="115000"/>
              </a:lnSpc>
              <a:spcAft>
                <a:spcPts val="1000"/>
              </a:spcAft>
              <a:buBlip>
                <a:blip r:embed="rId2"/>
              </a:buBlip>
              <a:tabLst>
                <a:tab pos="318770" algn="l"/>
              </a:tabLst>
            </a:pPr>
            <a:r>
              <a:rPr lang="fa-IR" dirty="0" smtClean="0">
                <a:latin typeface="Calibri"/>
                <a:ea typeface="Calibri"/>
                <a:cs typeface="B Nazanin"/>
              </a:rPr>
              <a:t>هدايت سرمايه‌گذاران در سرمايه‌گذاري طرح‌هاي با بازدهي مطلوب و اقتصادي</a:t>
            </a:r>
            <a:endParaRPr lang="en-US" sz="2800" dirty="0" smtClean="0">
              <a:latin typeface="Calibri"/>
              <a:ea typeface="Calibri"/>
              <a:cs typeface="Arial"/>
            </a:endParaRPr>
          </a:p>
          <a:p>
            <a:pPr lvl="0" algn="just" rtl="1">
              <a:lnSpc>
                <a:spcPct val="115000"/>
              </a:lnSpc>
              <a:spcAft>
                <a:spcPts val="1000"/>
              </a:spcAft>
              <a:buBlip>
                <a:blip r:embed="rId2"/>
              </a:buBlip>
              <a:tabLst>
                <a:tab pos="318770" algn="l"/>
              </a:tabLst>
            </a:pPr>
            <a:r>
              <a:rPr lang="fa-IR" dirty="0" smtClean="0">
                <a:latin typeface="Calibri"/>
                <a:ea typeface="Calibri"/>
                <a:cs typeface="B Nazanin"/>
              </a:rPr>
              <a:t>بسترسازي براي جذب سرمايه‌گذاران خارجي</a:t>
            </a:r>
            <a:endParaRPr lang="en-US" sz="2800" dirty="0" smtClean="0">
              <a:latin typeface="Calibri"/>
              <a:ea typeface="Calibri"/>
              <a:cs typeface="Arial"/>
            </a:endParaRPr>
          </a:p>
          <a:p>
            <a:pPr lvl="0" algn="just" rtl="1">
              <a:lnSpc>
                <a:spcPct val="115000"/>
              </a:lnSpc>
              <a:spcAft>
                <a:spcPts val="1000"/>
              </a:spcAft>
              <a:buBlip>
                <a:blip r:embed="rId2"/>
              </a:buBlip>
              <a:tabLst>
                <a:tab pos="318770" algn="l"/>
              </a:tabLst>
            </a:pPr>
            <a:r>
              <a:rPr lang="fa-IR" dirty="0" smtClean="0">
                <a:latin typeface="Calibri"/>
                <a:ea typeface="Calibri"/>
                <a:cs typeface="B Nazanin"/>
              </a:rPr>
              <a:t>ايجاد شبکه نظام مالي بين صندوق‌هاي غيردولتي </a:t>
            </a:r>
            <a:r>
              <a:rPr lang="ar-SA" dirty="0" smtClean="0">
                <a:latin typeface="Calibri"/>
                <a:ea typeface="Calibri"/>
                <a:cs typeface="B Nazanin"/>
              </a:rPr>
              <a:t>حمایت از توسعه بخش کشاورزي</a:t>
            </a:r>
            <a:endParaRPr lang="en-US" sz="2800" dirty="0" smtClean="0">
              <a:latin typeface="Calibri"/>
              <a:ea typeface="Calibri"/>
              <a:cs typeface="Arial"/>
            </a:endParaRPr>
          </a:p>
          <a:p>
            <a:pPr lvl="0" algn="just" rtl="1">
              <a:lnSpc>
                <a:spcPct val="115000"/>
              </a:lnSpc>
              <a:spcAft>
                <a:spcPts val="1000"/>
              </a:spcAft>
              <a:buBlip>
                <a:blip r:embed="rId2"/>
              </a:buBlip>
              <a:tabLst>
                <a:tab pos="318770" algn="l"/>
              </a:tabLst>
            </a:pPr>
            <a:r>
              <a:rPr lang="fa-IR" dirty="0" smtClean="0">
                <a:latin typeface="Calibri"/>
                <a:ea typeface="Calibri"/>
                <a:cs typeface="B Nazanin"/>
              </a:rPr>
              <a:t>کمک به جمع‌آوري اعتبارات خرد روستائيان، كشاورزان و عشاير</a:t>
            </a:r>
            <a:endParaRPr lang="en-US" sz="2800" dirty="0" smtClean="0">
              <a:latin typeface="Calibri"/>
              <a:ea typeface="Calibri"/>
              <a:cs typeface="Arial"/>
            </a:endParaRPr>
          </a:p>
          <a:p>
            <a:pPr lvl="0" algn="just" rtl="1">
              <a:lnSpc>
                <a:spcPct val="115000"/>
              </a:lnSpc>
              <a:spcAft>
                <a:spcPts val="1000"/>
              </a:spcAft>
              <a:buBlip>
                <a:blip r:embed="rId2"/>
              </a:buBlip>
              <a:tabLst>
                <a:tab pos="318770" algn="l"/>
              </a:tabLst>
            </a:pPr>
            <a:r>
              <a:rPr lang="fa-IR" dirty="0" smtClean="0">
                <a:latin typeface="Calibri"/>
                <a:ea typeface="Calibri"/>
                <a:cs typeface="B Nazanin"/>
              </a:rPr>
              <a:t>حمايت مالي از طرح هاي سرمايه گذاري نوپديد، اقتصادي، بهره ور و کارآفرين</a:t>
            </a:r>
            <a:endParaRPr lang="en-US" sz="2800" dirty="0" smtClean="0">
              <a:latin typeface="Calibri"/>
              <a:ea typeface="Calibri"/>
              <a:cs typeface="Arial"/>
            </a:endParaRPr>
          </a:p>
          <a:p>
            <a:pPr lvl="0" algn="just" rtl="1">
              <a:lnSpc>
                <a:spcPct val="115000"/>
              </a:lnSpc>
              <a:spcAft>
                <a:spcPts val="1000"/>
              </a:spcAft>
              <a:buBlip>
                <a:blip r:embed="rId2"/>
              </a:buBlip>
              <a:tabLst>
                <a:tab pos="318770" algn="l"/>
              </a:tabLst>
            </a:pPr>
            <a:r>
              <a:rPr lang="fa-IR" dirty="0" smtClean="0">
                <a:latin typeface="Calibri"/>
                <a:ea typeface="Calibri"/>
                <a:cs typeface="B Nazanin"/>
              </a:rPr>
              <a:t>ايجاد هم افزايي با بانک‌ها و مؤسسات مالي و اعتباري</a:t>
            </a:r>
            <a:endParaRPr lang="en-US" sz="2800" dirty="0" smtClean="0">
              <a:latin typeface="Calibri"/>
              <a:ea typeface="Calibri"/>
              <a:cs typeface="Arial"/>
            </a:endParaRPr>
          </a:p>
          <a:p>
            <a:pPr lvl="0" algn="just" rtl="1">
              <a:lnSpc>
                <a:spcPct val="115000"/>
              </a:lnSpc>
              <a:spcAft>
                <a:spcPts val="1000"/>
              </a:spcAft>
              <a:buBlip>
                <a:blip r:embed="rId2"/>
              </a:buBlip>
              <a:tabLst>
                <a:tab pos="318770" algn="l"/>
              </a:tabLst>
            </a:pPr>
            <a:r>
              <a:rPr lang="fa-IR" dirty="0" smtClean="0">
                <a:latin typeface="Calibri"/>
                <a:ea typeface="Calibri"/>
                <a:cs typeface="B Nazanin"/>
              </a:rPr>
              <a:t>استفاده از ظرفيت نهادهاي مالي غيردولتي در تأمين، تجهيز و تخصيص بهينه منابع مالي</a:t>
            </a:r>
            <a:endParaRPr lang="en-US" sz="2800" dirty="0" smtClean="0">
              <a:latin typeface="Calibri"/>
              <a:ea typeface="Calibri"/>
              <a:cs typeface="Arial"/>
            </a:endParaRP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sz="2700" b="1" smtClean="0">
                <a:solidFill>
                  <a:srgbClr val="FF0000"/>
                </a:solidFill>
                <a:latin typeface="Calibri"/>
                <a:ea typeface="Calibri"/>
                <a:cs typeface="B Nazanin"/>
              </a:rPr>
              <a:t>هدف سوم: بهبود فضاي مالي کسب و کار در بخش کشاورزي</a:t>
            </a:r>
            <a:r>
              <a:rPr lang="en-US" sz="2700" smtClean="0">
                <a:latin typeface="Calibri"/>
                <a:ea typeface="Calibri"/>
                <a:cs typeface="Arial"/>
              </a:rPr>
              <a:t/>
            </a:r>
            <a:br>
              <a:rPr lang="en-US" sz="2700" smtClean="0">
                <a:latin typeface="Calibri"/>
                <a:ea typeface="Calibri"/>
                <a:cs typeface="Arial"/>
              </a:rPr>
            </a:br>
            <a:endParaRPr lang="en-US" dirty="0"/>
          </a:p>
        </p:txBody>
      </p:sp>
      <p:sp>
        <p:nvSpPr>
          <p:cNvPr id="3" name="Content Placeholder 2"/>
          <p:cNvSpPr>
            <a:spLocks noGrp="1"/>
          </p:cNvSpPr>
          <p:nvPr>
            <p:ph idx="1"/>
          </p:nvPr>
        </p:nvSpPr>
        <p:spPr/>
        <p:txBody>
          <a:bodyPr>
            <a:noAutofit/>
          </a:bodyPr>
          <a:lstStyle/>
          <a:p>
            <a:pPr marL="457200" algn="just" rtl="1">
              <a:lnSpc>
                <a:spcPct val="115000"/>
              </a:lnSpc>
              <a:spcAft>
                <a:spcPts val="1000"/>
              </a:spcAft>
            </a:pPr>
            <a:r>
              <a:rPr lang="fa-IR" sz="2800" dirty="0" smtClean="0">
                <a:latin typeface="Calibri"/>
                <a:ea typeface="Calibri"/>
                <a:cs typeface="B Nazanin"/>
              </a:rPr>
              <a:t>راهبرد‌‌ها:</a:t>
            </a:r>
            <a:endParaRPr lang="en-US" sz="2400" dirty="0" smtClean="0">
              <a:latin typeface="Calibri"/>
              <a:ea typeface="Calibri"/>
              <a:cs typeface="Arial"/>
            </a:endParaRPr>
          </a:p>
          <a:p>
            <a:pPr lvl="0" algn="just" rtl="1">
              <a:lnSpc>
                <a:spcPct val="115000"/>
              </a:lnSpc>
              <a:spcAft>
                <a:spcPts val="1000"/>
              </a:spcAft>
              <a:buBlip>
                <a:blip r:embed="rId2"/>
              </a:buBlip>
              <a:tabLst>
                <a:tab pos="318770" algn="l"/>
              </a:tabLst>
            </a:pPr>
            <a:r>
              <a:rPr lang="fa-IR" sz="2800" dirty="0" smtClean="0">
                <a:latin typeface="Calibri"/>
                <a:ea typeface="Calibri"/>
                <a:cs typeface="B Nazanin"/>
              </a:rPr>
              <a:t>فراهم کردن زمينه‌ها و امکانات حضور در نهادهاي سياست گذار در سرمايه‌گذاري بخش کشاورزي</a:t>
            </a:r>
            <a:endParaRPr lang="en-US" sz="2400" dirty="0" smtClean="0">
              <a:latin typeface="Calibri"/>
              <a:ea typeface="Calibri"/>
              <a:cs typeface="Arial"/>
            </a:endParaRPr>
          </a:p>
          <a:p>
            <a:pPr lvl="0" algn="just" rtl="1">
              <a:lnSpc>
                <a:spcPct val="115000"/>
              </a:lnSpc>
              <a:spcAft>
                <a:spcPts val="1000"/>
              </a:spcAft>
              <a:buBlip>
                <a:blip r:embed="rId2"/>
              </a:buBlip>
              <a:tabLst>
                <a:tab pos="318770" algn="l"/>
              </a:tabLst>
            </a:pPr>
            <a:r>
              <a:rPr lang="fa-IR" sz="2800" dirty="0" smtClean="0">
                <a:latin typeface="Calibri"/>
                <a:ea typeface="Calibri"/>
                <a:cs typeface="B Nazanin"/>
              </a:rPr>
              <a:t>کمک به تأمين بخشي از منابع مالي بخش کشاورزي در چارچوب اعتبارات دولتي</a:t>
            </a:r>
            <a:endParaRPr lang="en-US" sz="2400" dirty="0" smtClean="0">
              <a:latin typeface="Calibri"/>
              <a:ea typeface="Calibri"/>
              <a:cs typeface="Arial"/>
            </a:endParaRPr>
          </a:p>
          <a:p>
            <a:pPr lvl="0" algn="just" rtl="1">
              <a:lnSpc>
                <a:spcPct val="115000"/>
              </a:lnSpc>
              <a:spcAft>
                <a:spcPts val="1000"/>
              </a:spcAft>
              <a:buBlip>
                <a:blip r:embed="rId2"/>
              </a:buBlip>
              <a:tabLst>
                <a:tab pos="318770" algn="l"/>
              </a:tabLst>
            </a:pPr>
            <a:r>
              <a:rPr lang="fa-IR" sz="2800" dirty="0" smtClean="0">
                <a:latin typeface="Calibri"/>
                <a:ea typeface="Calibri"/>
                <a:cs typeface="B Nazanin"/>
              </a:rPr>
              <a:t>تأمين آسان، ارزان، به جا و به موقع منابع مالي در بخش کشاورزي</a:t>
            </a:r>
          </a:p>
          <a:p>
            <a:pPr lvl="0" algn="just" rtl="1">
              <a:lnSpc>
                <a:spcPct val="115000"/>
              </a:lnSpc>
              <a:spcAft>
                <a:spcPts val="1000"/>
              </a:spcAft>
              <a:buBlip>
                <a:blip r:embed="rId2"/>
              </a:buBlip>
              <a:tabLst>
                <a:tab pos="318770" algn="l"/>
              </a:tabLst>
            </a:pPr>
            <a:r>
              <a:rPr lang="fa-IR" sz="2800" dirty="0" smtClean="0">
                <a:latin typeface="Calibri"/>
                <a:ea typeface="Calibri"/>
                <a:cs typeface="B Nazanin"/>
              </a:rPr>
              <a:t>کمک به بهبود شرايط سرمايه‌گذاري در بخش کشاورزي</a:t>
            </a:r>
            <a:endParaRPr lang="en-US"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sz="22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هدف چهارم: تشکيل، بسط و گسترش فعاليت شبکه صندوق‌هاي غیردولتی حمايت از توسعه بخش کشاورزي</a:t>
            </a:r>
            <a:br>
              <a:rPr lang="fa-IR" sz="22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endParaRPr lang="en-US" dirty="0"/>
          </a:p>
        </p:txBody>
      </p:sp>
      <p:sp>
        <p:nvSpPr>
          <p:cNvPr id="3" name="Content Placeholder 2"/>
          <p:cNvSpPr>
            <a:spLocks noGrp="1"/>
          </p:cNvSpPr>
          <p:nvPr>
            <p:ph idx="1"/>
          </p:nvPr>
        </p:nvSpPr>
        <p:spPr/>
        <p:txBody>
          <a:bodyPr>
            <a:normAutofit/>
          </a:bodyPr>
          <a:lstStyle/>
          <a:p>
            <a:pPr algn="r" rtl="1"/>
            <a:r>
              <a:rPr lang="fa-IR" sz="2000" b="1" dirty="0" smtClean="0">
                <a:solidFill>
                  <a:srgbClr val="7030A0"/>
                </a:solidFill>
              </a:rPr>
              <a:t>راهبرد‌ ها:</a:t>
            </a:r>
          </a:p>
          <a:p>
            <a:pPr algn="r" rtl="1"/>
            <a:r>
              <a:rPr lang="fa-IR" sz="2000" dirty="0" smtClean="0"/>
              <a:t>فراهم کردن زمينه سهام دار کردن تمامی تشکل‌ها، توليدکنندگان و بهره برداران بخش </a:t>
            </a:r>
          </a:p>
          <a:p>
            <a:pPr algn="r" rtl="1"/>
            <a:r>
              <a:rPr lang="fa-IR" sz="2000" dirty="0" smtClean="0"/>
              <a:t>تحت پوشش قرار دادن تمامی تشکل‌ها، توليدکنندگان و بهره برداران بخش کشاورزي در ارائه خدمات</a:t>
            </a:r>
          </a:p>
          <a:p>
            <a:pPr algn="r" rtl="1"/>
            <a:r>
              <a:rPr lang="fa-IR" sz="2000" dirty="0" smtClean="0"/>
              <a:t>تشکيل صندوق‌هاي تخصصي، محصولي، ملي، استاني، شهرستاني و بخشي</a:t>
            </a:r>
          </a:p>
          <a:p>
            <a:pPr algn="r" rtl="1"/>
            <a:r>
              <a:rPr lang="fa-IR" sz="2000" dirty="0" smtClean="0"/>
              <a:t>تشکيل نهادهاي مکمل توسعه سرمايه‌گذاري در بخش کشاورزي (از جمله بيمه، شرکت‌هاي سرمايه‌گذاري، ليزينگ، ايجاد مؤسسه مالي و اعتباري و ...)</a:t>
            </a:r>
          </a:p>
          <a:p>
            <a:pPr algn="r" rtl="1"/>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1"/>
            <a:ext cx="8686800" cy="6477000"/>
          </a:xfrm>
        </p:spPr>
        <p:txBody>
          <a:bodyPr>
            <a:normAutofit fontScale="70000" lnSpcReduction="20000"/>
          </a:bodyPr>
          <a:lstStyle/>
          <a:p>
            <a:pPr algn="just" rtl="1"/>
            <a:r>
              <a:rPr lang="fa-IR" sz="29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هدف پنجم: سياست‌گذاري و نظارت بر صندوق‌هاي غيردولتي حمایت از توسعه بخش کشاورزي</a:t>
            </a:r>
          </a:p>
          <a:p>
            <a:pPr algn="just" rtl="1"/>
            <a:r>
              <a:rPr lang="fa-IR" b="1" dirty="0" smtClean="0">
                <a:solidFill>
                  <a:srgbClr val="0070C0"/>
                </a:solidFill>
              </a:rPr>
              <a:t>راهبرد‌ها:</a:t>
            </a:r>
          </a:p>
          <a:p>
            <a:pPr algn="just" rtl="1"/>
            <a:r>
              <a:rPr lang="fa-IR" dirty="0" smtClean="0"/>
              <a:t>نظارت بر عزل و نصب مديران عالي صندوق‌هاي غيردولتي </a:t>
            </a:r>
          </a:p>
          <a:p>
            <a:pPr algn="just" rtl="1"/>
            <a:r>
              <a:rPr lang="fa-IR" dirty="0" smtClean="0"/>
              <a:t>طراحي و تدوين استانداردهاي مورد عمل در صندوق‌هاي غيردولتي</a:t>
            </a:r>
          </a:p>
          <a:p>
            <a:pPr algn="just" rtl="1"/>
            <a:r>
              <a:rPr lang="fa-IR" dirty="0" smtClean="0"/>
              <a:t>نظارت و کنترل عملکرد صندوق‌هاي غيردولتي</a:t>
            </a:r>
          </a:p>
          <a:p>
            <a:pPr algn="just" rtl="1"/>
            <a:r>
              <a:rPr lang="fa-IR" dirty="0" smtClean="0"/>
              <a:t>ايفاي نقش کارآمد و توانمند در قلمرو امور حاکميتي شبکه صندوق‌هاي غیردولتی </a:t>
            </a:r>
          </a:p>
          <a:p>
            <a:pPr algn="just" rtl="1"/>
            <a:r>
              <a:rPr lang="fa-IR" dirty="0" smtClean="0"/>
              <a:t> </a:t>
            </a:r>
          </a:p>
          <a:p>
            <a:pPr algn="just" rtl="1"/>
            <a:r>
              <a:rPr lang="fa-I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هدف ششم: ارتقاء ظرفيت و توانمندسازي شرکت مادر تخصصی و صندوق‌هاي غيردولتي</a:t>
            </a:r>
          </a:p>
          <a:p>
            <a:pPr algn="just" rtl="1"/>
            <a:r>
              <a:rPr lang="fa-IR" b="1" dirty="0" smtClean="0">
                <a:solidFill>
                  <a:srgbClr val="0070C0"/>
                </a:solidFill>
              </a:rPr>
              <a:t>راهبرد‌‌ها:</a:t>
            </a:r>
          </a:p>
          <a:p>
            <a:pPr algn="just" rtl="1"/>
            <a:r>
              <a:rPr lang="fa-IR" dirty="0" smtClean="0"/>
              <a:t>بالا بردن قابليت‌هاي تخصصي و صلاحيت حرفه‌اي در زمينه سرمايه‌گذاري در بخش کشاورزي</a:t>
            </a:r>
          </a:p>
          <a:p>
            <a:pPr algn="just" rtl="1"/>
            <a:r>
              <a:rPr lang="fa-IR" dirty="0" smtClean="0"/>
              <a:t>بالا بردن قابليت‌ها و ظرفيت صندوق‌هاي غيردولتي حمایت از توسعه بخش کشاورزي براي افزايش صادرات محصولات</a:t>
            </a:r>
          </a:p>
          <a:p>
            <a:pPr algn="just" rtl="1"/>
            <a:r>
              <a:rPr lang="fa-IR" dirty="0" smtClean="0"/>
              <a:t>تدوين نظام تحول سازماني شركت مادر تخصصی و صندوق‌هاي غيردولتي حمایت از توسعه بخش کشاورزي</a:t>
            </a:r>
          </a:p>
          <a:p>
            <a:pPr algn="just" rtl="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b="1" dirty="0" smtClean="0">
                <a:solidFill>
                  <a:srgbClr val="FF0000"/>
                </a:solidFill>
                <a:latin typeface="Calibri"/>
                <a:ea typeface="Calibri"/>
                <a:cs typeface="B Nazanin"/>
              </a:rPr>
              <a:t>هدف هفتم: توسعه همکاري‌هاي ملي، منطقه‌اي و بين‌المللي</a:t>
            </a:r>
            <a:r>
              <a:rPr lang="en-US" sz="3200" dirty="0" smtClean="0">
                <a:latin typeface="Calibri"/>
                <a:ea typeface="Calibri"/>
                <a:cs typeface="Arial"/>
              </a:rPr>
              <a:t/>
            </a:r>
            <a:br>
              <a:rPr lang="en-US" sz="3200" dirty="0" smtClean="0">
                <a:latin typeface="Calibri"/>
                <a:ea typeface="Calibri"/>
                <a:cs typeface="Arial"/>
              </a:rPr>
            </a:br>
            <a:endParaRPr lang="en-US" dirty="0"/>
          </a:p>
        </p:txBody>
      </p:sp>
      <p:sp>
        <p:nvSpPr>
          <p:cNvPr id="3" name="Content Placeholder 2"/>
          <p:cNvSpPr>
            <a:spLocks noGrp="1"/>
          </p:cNvSpPr>
          <p:nvPr>
            <p:ph idx="1"/>
          </p:nvPr>
        </p:nvSpPr>
        <p:spPr/>
        <p:txBody>
          <a:bodyPr>
            <a:normAutofit/>
          </a:bodyPr>
          <a:lstStyle/>
          <a:p>
            <a:pPr marL="457200" algn="just" rtl="1">
              <a:lnSpc>
                <a:spcPct val="115000"/>
              </a:lnSpc>
              <a:spcAft>
                <a:spcPts val="1000"/>
              </a:spcAft>
            </a:pPr>
            <a:r>
              <a:rPr lang="fa-IR" b="1" dirty="0" smtClean="0">
                <a:solidFill>
                  <a:srgbClr val="0070C0"/>
                </a:solidFill>
                <a:latin typeface="Calibri"/>
                <a:ea typeface="Calibri"/>
                <a:cs typeface="B Nazanin"/>
              </a:rPr>
              <a:t>راهبرد‌‌ها:</a:t>
            </a:r>
            <a:endParaRPr lang="en-US" sz="2800" b="1" dirty="0" smtClean="0">
              <a:solidFill>
                <a:srgbClr val="0070C0"/>
              </a:solidFill>
              <a:latin typeface="Calibri"/>
              <a:ea typeface="Calibri"/>
              <a:cs typeface="Arial"/>
            </a:endParaRPr>
          </a:p>
          <a:p>
            <a:pPr lvl="0" algn="just" rtl="1">
              <a:lnSpc>
                <a:spcPct val="115000"/>
              </a:lnSpc>
              <a:spcAft>
                <a:spcPts val="1000"/>
              </a:spcAft>
              <a:buBlip>
                <a:blip r:embed="rId2"/>
              </a:buBlip>
            </a:pPr>
            <a:r>
              <a:rPr lang="fa-IR" sz="2600" dirty="0" smtClean="0">
                <a:latin typeface="Calibri"/>
                <a:ea typeface="Calibri"/>
                <a:cs typeface="B Nazanin"/>
              </a:rPr>
              <a:t>تعامل و همکاري با سياست گذاران بخش کشاورزي (از جمله مجلس و دولت و ...)</a:t>
            </a:r>
            <a:endParaRPr lang="en-US" sz="2200" dirty="0" smtClean="0">
              <a:latin typeface="Calibri"/>
              <a:ea typeface="Calibri"/>
              <a:cs typeface="Arial"/>
            </a:endParaRPr>
          </a:p>
          <a:p>
            <a:pPr lvl="0" algn="just" rtl="1">
              <a:lnSpc>
                <a:spcPct val="115000"/>
              </a:lnSpc>
              <a:spcAft>
                <a:spcPts val="1000"/>
              </a:spcAft>
              <a:buBlip>
                <a:blip r:embed="rId2"/>
              </a:buBlip>
            </a:pPr>
            <a:r>
              <a:rPr lang="fa-IR" sz="2600" dirty="0" smtClean="0">
                <a:latin typeface="Calibri"/>
                <a:ea typeface="Calibri"/>
                <a:cs typeface="B Nazanin"/>
              </a:rPr>
              <a:t>تعامل و همکاري با سازمان‌هاي پولي و مالي بين المللي</a:t>
            </a:r>
            <a:endParaRPr lang="en-US" sz="2200" dirty="0" smtClean="0">
              <a:latin typeface="Calibri"/>
              <a:ea typeface="Calibri"/>
              <a:cs typeface="Arial"/>
            </a:endParaRPr>
          </a:p>
          <a:p>
            <a:pPr lvl="0" algn="just" rtl="1">
              <a:lnSpc>
                <a:spcPct val="115000"/>
              </a:lnSpc>
              <a:spcAft>
                <a:spcPts val="1000"/>
              </a:spcAft>
              <a:buBlip>
                <a:blip r:embed="rId2"/>
              </a:buBlip>
            </a:pPr>
            <a:r>
              <a:rPr lang="fa-IR" sz="2600" dirty="0" smtClean="0">
                <a:latin typeface="Calibri"/>
                <a:ea typeface="Calibri"/>
                <a:cs typeface="B Nazanin"/>
              </a:rPr>
              <a:t>تعامل و همکاري با سازمان‌هاي پولي و مالي داخلي</a:t>
            </a:r>
            <a:endParaRPr lang="en-US" sz="2200" dirty="0" smtClean="0">
              <a:latin typeface="Calibri"/>
              <a:ea typeface="Calibri"/>
              <a:cs typeface="Arial"/>
            </a:endParaRPr>
          </a:p>
          <a:p>
            <a:pPr lvl="0" algn="just" rtl="1">
              <a:lnSpc>
                <a:spcPct val="115000"/>
              </a:lnSpc>
              <a:spcAft>
                <a:spcPts val="1000"/>
              </a:spcAft>
              <a:buBlip>
                <a:blip r:embed="rId2"/>
              </a:buBlip>
            </a:pPr>
            <a:r>
              <a:rPr lang="fa-IR" sz="2600" dirty="0" smtClean="0">
                <a:latin typeface="Calibri"/>
                <a:ea typeface="Calibri"/>
                <a:cs typeface="B Nazanin"/>
              </a:rPr>
              <a:t>فراهم کردن بستر مناسب براي تعامل صندوق هاي غيردولتي </a:t>
            </a:r>
            <a:r>
              <a:rPr lang="ar-SA" sz="2600" dirty="0" smtClean="0">
                <a:latin typeface="Calibri"/>
                <a:ea typeface="Calibri"/>
                <a:cs typeface="B Nazanin"/>
              </a:rPr>
              <a:t>حمایت از توسعه بخش کشاورزي</a:t>
            </a:r>
            <a:r>
              <a:rPr lang="fa-IR" sz="2600" dirty="0" smtClean="0">
                <a:latin typeface="Calibri"/>
                <a:ea typeface="Calibri"/>
                <a:cs typeface="B Nazanin"/>
              </a:rPr>
              <a:t> با سازمان‌هاي پولي و مالي داخلي و بين المللي</a:t>
            </a:r>
            <a:endParaRPr lang="en-US" sz="2200" dirty="0" smtClean="0">
              <a:latin typeface="Calibri"/>
              <a:ea typeface="Calibri"/>
              <a:cs typeface="Arial"/>
            </a:endParaRP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85750" y="231775"/>
            <a:ext cx="8401050" cy="881063"/>
          </a:xfrm>
        </p:spPr>
        <p:txBody>
          <a:bodyPr>
            <a:normAutofit/>
          </a:bodyPr>
          <a:lstStyle/>
          <a:p>
            <a:pPr algn="ctr"/>
            <a:r>
              <a:rPr lang="fa-IR" sz="2000" b="1" dirty="0" smtClean="0">
                <a:ln>
                  <a:solidFill>
                    <a:schemeClr val="tx1"/>
                  </a:solidFill>
                </a:ln>
                <a:solidFill>
                  <a:srgbClr val="FF0000"/>
                </a:solidFill>
              </a:rPr>
              <a:t>بيانيه چشم انداز صندوق هاي غير دولتي حمايت از توسعه بخش كشاورزي در افق 1404 </a:t>
            </a:r>
            <a:endParaRPr lang="en-US" sz="2400" b="1" dirty="0">
              <a:ln>
                <a:solidFill>
                  <a:schemeClr val="tx1"/>
                </a:solidFill>
              </a:ln>
              <a:solidFill>
                <a:srgbClr val="FF0000"/>
              </a:solidFill>
            </a:endParaRPr>
          </a:p>
        </p:txBody>
      </p:sp>
      <p:sp>
        <p:nvSpPr>
          <p:cNvPr id="92163" name="Content Placeholder 8"/>
          <p:cNvSpPr>
            <a:spLocks noGrp="1"/>
          </p:cNvSpPr>
          <p:nvPr>
            <p:ph idx="1"/>
          </p:nvPr>
        </p:nvSpPr>
        <p:spPr>
          <a:xfrm>
            <a:off x="457200" y="1311275"/>
            <a:ext cx="8229600" cy="4098925"/>
          </a:xfrm>
        </p:spPr>
        <p:txBody>
          <a:bodyPr>
            <a:normAutofit fontScale="77500" lnSpcReduction="20000"/>
          </a:bodyPr>
          <a:lstStyle/>
          <a:p>
            <a:pPr algn="just" rtl="1">
              <a:lnSpc>
                <a:spcPct val="170000"/>
              </a:lnSpc>
              <a:buNone/>
            </a:pPr>
            <a:r>
              <a:rPr lang="fa-IR" sz="2400" dirty="0" smtClean="0"/>
              <a:t> صندوق‏های غیر دولتی یک نهاد توسعه‏ای بهره‏ور هستند که در راستای تحقق توسعه کشاورزی دانش‏بنیان و کارآفرین، بهبود رقابت پذیری و افزایش ارزش افزوده بخش، ارتقاء مستمر نرخ رشد و کیفیت سرمایه گذاری و تحقق مدیریت بهینه تأمین، تجهیز و تخصیص منابع مالی  و اعتباری داخلی و خارجی با تمرکز بر مزیت ‏های نسبی و رقابتی مناطق و اتخاذ بهترین شیوه مشارکت تولید کنندگان، بهره‏برداران و تشکل‏های تولید کنندگان و بهره‏برداران بخش، به طور مستمر و فعال برای اجرای برنامه‏ها و سیاست‏های کلان سرمایه‏گذاری در سطح ملی، استانی، شهرستانی، تخصصی و محصولی و در چارچوب نظام شبکه‏ای صندوق‏‏ها فعالیت می‏نمایند.</a:t>
            </a:r>
            <a:endParaRPr lang="fa-IR" sz="3600" b="1" dirty="0" smtClean="0"/>
          </a:p>
          <a:p>
            <a:pPr algn="justLow" rtl="1" eaLnBrk="1" hangingPunct="1">
              <a:lnSpc>
                <a:spcPct val="170000"/>
              </a:lnSpc>
              <a:buFont typeface="Wingdings" pitchFamily="2" charset="2"/>
              <a:buNone/>
            </a:pPr>
            <a:endParaRPr lang="en-US" sz="3600" dirty="0" smtClean="0"/>
          </a:p>
        </p:txBody>
      </p:sp>
      <p:sp>
        <p:nvSpPr>
          <p:cNvPr id="7" name="Action Button: Return 6">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1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85750" y="231775"/>
            <a:ext cx="8401050" cy="881063"/>
          </a:xfrm>
        </p:spPr>
        <p:txBody>
          <a:bodyPr>
            <a:noAutofit/>
          </a:bodyPr>
          <a:lstStyle/>
          <a:p>
            <a:pPr algn="ctr">
              <a:defRPr/>
            </a:pPr>
            <a: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بيانيه مأموريت صندوق‌هاي غير‌دولتي‌حمايت از توسعه بخش كشاورزي در افق 1404</a:t>
            </a:r>
            <a:endParaRPr lang="en-US" sz="20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endParaRPr>
          </a:p>
        </p:txBody>
      </p:sp>
      <p:sp>
        <p:nvSpPr>
          <p:cNvPr id="94211" name="Content Placeholder 8"/>
          <p:cNvSpPr>
            <a:spLocks noGrp="1"/>
          </p:cNvSpPr>
          <p:nvPr>
            <p:ph idx="1"/>
          </p:nvPr>
        </p:nvSpPr>
        <p:spPr>
          <a:xfrm>
            <a:off x="457200" y="1311275"/>
            <a:ext cx="8229600" cy="4556125"/>
          </a:xfrm>
        </p:spPr>
        <p:txBody>
          <a:bodyPr>
            <a:noAutofit/>
          </a:bodyPr>
          <a:lstStyle/>
          <a:p>
            <a:pPr algn="just" rtl="1">
              <a:lnSpc>
                <a:spcPct val="150000"/>
              </a:lnSpc>
              <a:buNone/>
            </a:pPr>
            <a:r>
              <a:rPr lang="fa-IR" sz="2000" dirty="0" smtClean="0">
                <a:cs typeface="B Nazanin" pitchFamily="2" charset="-78"/>
              </a:rPr>
              <a:t>    صندوق‏های غیردولتی در راستای توسعه بخش کشاورزی با بهره‏‏مندی از سرمایه انسانی کارآمد، متعهد و متخصص به منظور تشکیل سرمایه، تقویت حجم و بهبود کیفیت سرمایه‏گذاری و مدیریت بهینه منابع مالی نسبت به ارائه خدمات مالی، مشاوره‏ای، بازرگانی و سرمایه گذاری با کیفیت و اثربخش به تولیدگنندگان و بهره‏برداران و تشکل‏های تولیدکنندگان و بهره‏برداران و سایر اشخاص حقیقی و حقوقی مرتبط با بخش کشاورزی در کل کشور و در سطوح ملی، استانی، شهرستانی، بخشی، تخصصی و محصولی و در چارچوب نظام شبکه‏ای صندوق‏ها می‏پردازد.رشد و بالندگی صندوق‏ها در گرو مشارکت هر چه بیشتر و اثربخش تولیدکنندگان و بهره‏برداران و حمایت‏های دولت و مجلس شورای اسلامی می‏باشد.</a:t>
            </a:r>
            <a:endParaRPr lang="en-US" sz="2000" dirty="0" smtClean="0">
              <a:cs typeface="B Nazanin" pitchFamily="2" charset="-78"/>
            </a:endParaRPr>
          </a:p>
          <a:p>
            <a:pPr algn="just" rtl="1">
              <a:lnSpc>
                <a:spcPct val="150000"/>
              </a:lnSpc>
              <a:buNone/>
            </a:pPr>
            <a:endParaRPr lang="fa-IR" sz="2000" b="1" dirty="0" smtClean="0">
              <a:cs typeface="B Nazanin" pitchFamily="2" charset="-78"/>
            </a:endParaRPr>
          </a:p>
          <a:p>
            <a:pPr algn="just" rtl="1">
              <a:lnSpc>
                <a:spcPct val="150000"/>
              </a:lnSpc>
              <a:buNone/>
            </a:pPr>
            <a:endParaRPr lang="en-US" sz="2000" dirty="0" smtClean="0">
              <a:cs typeface="B Nazanin" pitchFamily="2" charset="-78"/>
            </a:endParaRPr>
          </a:p>
        </p:txBody>
      </p:sp>
      <p:sp>
        <p:nvSpPr>
          <p:cNvPr id="6" name="Action Button: Return 5">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85750" y="231775"/>
            <a:ext cx="8401050" cy="758825"/>
          </a:xfrm>
        </p:spPr>
        <p:txBody>
          <a:bodyPr>
            <a:noAutofit/>
          </a:bodyPr>
          <a:lstStyle/>
          <a:p>
            <a:pPr lvl="0" algn="ctr"/>
            <a:r>
              <a:rPr lang="fa-IR" sz="18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اهداف بلندمدت صندوق‌هاي غيردولتي حمايت از توسعه بخش کشاورزي</a:t>
            </a:r>
            <a:endParaRPr lang="en-US" sz="18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endParaRPr>
          </a:p>
        </p:txBody>
      </p:sp>
      <p:sp>
        <p:nvSpPr>
          <p:cNvPr id="96259" name="Content Placeholder 8"/>
          <p:cNvSpPr>
            <a:spLocks noGrp="1"/>
          </p:cNvSpPr>
          <p:nvPr>
            <p:ph idx="1"/>
          </p:nvPr>
        </p:nvSpPr>
        <p:spPr>
          <a:xfrm>
            <a:off x="457200" y="1784350"/>
            <a:ext cx="8229600" cy="3702050"/>
          </a:xfrm>
        </p:spPr>
        <p:txBody>
          <a:bodyPr>
            <a:normAutofit lnSpcReduction="10000"/>
          </a:bodyPr>
          <a:lstStyle/>
          <a:p>
            <a:pPr lvl="0" algn="r" rtl="1"/>
            <a:r>
              <a:rPr lang="ar-SA" sz="2800" dirty="0" smtClean="0">
                <a:cs typeface="B Nazanin" pitchFamily="2" charset="-78"/>
              </a:rPr>
              <a:t>تحقق مديريت بهينه تأمين، تجهيز و تجميع منابع مالي</a:t>
            </a:r>
            <a:endParaRPr lang="en-US" sz="2800" dirty="0" smtClean="0">
              <a:cs typeface="B Nazanin" pitchFamily="2" charset="-78"/>
            </a:endParaRPr>
          </a:p>
          <a:p>
            <a:pPr lvl="0" algn="r" rtl="1"/>
            <a:r>
              <a:rPr lang="ar-SA" sz="2800" dirty="0" smtClean="0">
                <a:cs typeface="B Nazanin" pitchFamily="2" charset="-78"/>
              </a:rPr>
              <a:t> تحقق مديريت بهينه تخصيص منابع مالي</a:t>
            </a:r>
            <a:endParaRPr lang="en-US" sz="2800" dirty="0" smtClean="0">
              <a:cs typeface="B Nazanin" pitchFamily="2" charset="-78"/>
            </a:endParaRPr>
          </a:p>
          <a:p>
            <a:pPr lvl="0" algn="r" rtl="1"/>
            <a:r>
              <a:rPr lang="ar-SA" sz="2800" dirty="0" smtClean="0">
                <a:cs typeface="B Nazanin" pitchFamily="2" charset="-78"/>
              </a:rPr>
              <a:t> افزايش بهره‌وري، تقويت حجم و کيفيت سرمايه‌گذاري </a:t>
            </a:r>
            <a:endParaRPr lang="en-US" sz="2800" dirty="0" smtClean="0">
              <a:cs typeface="B Nazanin" pitchFamily="2" charset="-78"/>
            </a:endParaRPr>
          </a:p>
          <a:p>
            <a:pPr lvl="0" algn="r" rtl="1"/>
            <a:r>
              <a:rPr lang="ar-SA" sz="2800" dirty="0" smtClean="0">
                <a:cs typeface="B Nazanin" pitchFamily="2" charset="-78"/>
              </a:rPr>
              <a:t> پوشش جامعه هدف</a:t>
            </a:r>
            <a:endParaRPr lang="en-US" sz="2800" dirty="0" smtClean="0">
              <a:cs typeface="B Nazanin" pitchFamily="2" charset="-78"/>
            </a:endParaRPr>
          </a:p>
          <a:p>
            <a:pPr lvl="0" algn="r" rtl="1"/>
            <a:r>
              <a:rPr lang="ar-SA" sz="2800" dirty="0" smtClean="0">
                <a:cs typeface="B Nazanin" pitchFamily="2" charset="-78"/>
              </a:rPr>
              <a:t> توسعه و گسترش خدمات و نهادهاي مکمل </a:t>
            </a:r>
            <a:endParaRPr lang="en-US" sz="2800" dirty="0" smtClean="0">
              <a:cs typeface="B Nazanin" pitchFamily="2" charset="-78"/>
            </a:endParaRPr>
          </a:p>
          <a:p>
            <a:pPr algn="r" rtl="1" eaLnBrk="1" hangingPunct="1">
              <a:lnSpc>
                <a:spcPct val="150000"/>
              </a:lnSpc>
              <a:buFont typeface="Wingdings" pitchFamily="2" charset="2"/>
              <a:buNone/>
            </a:pPr>
            <a:r>
              <a:rPr lang="en-US" sz="2500" b="1" dirty="0" smtClean="0">
                <a:cs typeface="B Nazanin" pitchFamily="2" charset="-78"/>
              </a:rPr>
              <a:t/>
            </a:r>
            <a:br>
              <a:rPr lang="en-US" sz="2500" b="1" dirty="0" smtClean="0">
                <a:cs typeface="B Nazanin" pitchFamily="2" charset="-78"/>
              </a:rPr>
            </a:br>
            <a:endParaRPr lang="fa-IR" sz="2500" b="1" dirty="0" smtClean="0">
              <a:cs typeface="B Nazanin" pitchFamily="2" charset="-78"/>
            </a:endParaRPr>
          </a:p>
          <a:p>
            <a:pPr algn="justLow" rtl="1" eaLnBrk="1" hangingPunct="1">
              <a:lnSpc>
                <a:spcPct val="150000"/>
              </a:lnSpc>
              <a:buFont typeface="Wingdings" pitchFamily="2" charset="2"/>
              <a:buNone/>
            </a:pPr>
            <a:endParaRPr lang="en-US" sz="2500" dirty="0" smtClean="0">
              <a:cs typeface="B Nazanin" pitchFamily="2" charset="-78"/>
            </a:endParaRPr>
          </a:p>
        </p:txBody>
      </p:sp>
      <p:sp>
        <p:nvSpPr>
          <p:cNvPr id="6" name="Action Button: Return 5">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1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295400"/>
          </a:xfrm>
        </p:spPr>
        <p:txBody>
          <a:bodyPr>
            <a:noAutofit/>
          </a:bodyPr>
          <a:lstStyle/>
          <a:p>
            <a:pPr algn="ctr"/>
            <a: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وظایف صندوق های غیردولتی حمایت از توسعه بخش کشاورزی</a:t>
            </a:r>
            <a:endParaRPr lang="en-US" sz="20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Content Placeholder 2"/>
          <p:cNvSpPr>
            <a:spLocks noGrp="1"/>
          </p:cNvSpPr>
          <p:nvPr>
            <p:ph idx="1"/>
          </p:nvPr>
        </p:nvSpPr>
        <p:spPr>
          <a:xfrm>
            <a:off x="228600" y="1600200"/>
            <a:ext cx="8458200" cy="4525963"/>
          </a:xfrm>
        </p:spPr>
        <p:txBody>
          <a:bodyPr>
            <a:noAutofit/>
          </a:bodyPr>
          <a:lstStyle/>
          <a:p>
            <a:pPr marL="514350" indent="-514350" algn="just" rtl="1">
              <a:buFont typeface="+mj-lt"/>
              <a:buAutoNum type="arabicPeriod"/>
            </a:pPr>
            <a:r>
              <a:rPr lang="fa-IR" sz="2300" dirty="0" smtClean="0">
                <a:cs typeface="B Nazanin" pitchFamily="2" charset="-78"/>
              </a:rPr>
              <a:t>اعطای تسهیلات و انجام حمایت های مالی به تولیدکنندگان و متقاضیان سرمایه گذاری و ...</a:t>
            </a:r>
          </a:p>
          <a:p>
            <a:pPr marL="514350" indent="-514350" algn="just" rtl="1">
              <a:buFont typeface="+mj-lt"/>
              <a:buAutoNum type="arabicPeriod"/>
            </a:pPr>
            <a:r>
              <a:rPr lang="fa-IR" sz="2400" dirty="0" smtClean="0">
                <a:cs typeface="B Nazanin" pitchFamily="2" charset="-78"/>
              </a:rPr>
              <a:t>تضمین متقاضیان سرمایه گذاری برای دریافت اعتبار از بانک ها و سایر موسسات مالی داخلی</a:t>
            </a:r>
          </a:p>
          <a:p>
            <a:pPr marL="514350" indent="-514350" algn="just" rtl="1">
              <a:buFont typeface="+mj-lt"/>
              <a:buAutoNum type="arabicPeriod"/>
            </a:pPr>
            <a:r>
              <a:rPr lang="fa-IR" sz="2400" dirty="0" smtClean="0">
                <a:cs typeface="B Nazanin" pitchFamily="2" charset="-78"/>
              </a:rPr>
              <a:t>دریافت کمک مالی و اعتبار از دولت، بانک ها و سایر شرکت ها و موسسات داخلی و خارجی</a:t>
            </a:r>
          </a:p>
          <a:p>
            <a:pPr marL="514350" indent="-514350" algn="just" rtl="1">
              <a:buFont typeface="+mj-lt"/>
              <a:buAutoNum type="arabicPeriod"/>
            </a:pPr>
            <a:r>
              <a:rPr lang="fa-IR" sz="2400" dirty="0" smtClean="0">
                <a:cs typeface="B Nazanin" pitchFamily="2" charset="-78"/>
              </a:rPr>
              <a:t>حمایت از تولیدکنندگان و فعالان و .. در مواجه با موقعیت های بحرانی</a:t>
            </a:r>
          </a:p>
          <a:p>
            <a:pPr marL="514350" indent="-514350" algn="just" rtl="1">
              <a:buFont typeface="+mj-lt"/>
              <a:buAutoNum type="arabicPeriod"/>
            </a:pPr>
            <a:r>
              <a:rPr lang="fa-IR" sz="2400" dirty="0" smtClean="0">
                <a:cs typeface="B Nazanin" pitchFamily="2" charset="-78"/>
              </a:rPr>
              <a:t>سایر عملیات و فعالیت های مجاز مرتبط با حمایت از توسعه سرمایه گذاری در بخش </a:t>
            </a:r>
            <a:endParaRPr lang="en-US" sz="2400" dirty="0">
              <a:cs typeface="B Nazanin" pitchFamily="2" charset="-78"/>
            </a:endParaRPr>
          </a:p>
        </p:txBody>
      </p:sp>
    </p:spTree>
  </p:cSld>
  <p:clrMapOvr>
    <a:masterClrMapping/>
  </p:clrMapOvr>
  <p:transition advTm="1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858000"/>
          </a:xfrm>
          <a:blipFill dpi="0" rotWithShape="1">
            <a:blip r:embed="rId3"/>
            <a:srcRect/>
            <a:stretch>
              <a:fillRect/>
            </a:stretch>
          </a:blipFill>
        </p:spPr>
        <p:txBody>
          <a:bodyPr anchor="ctr" anchorCtr="0">
            <a:normAutofit fontScale="92500" lnSpcReduction="10000"/>
          </a:bodyPr>
          <a:lstStyle/>
          <a:p>
            <a:pPr>
              <a:buNone/>
            </a:pPr>
            <a:endParaRPr lang="en-US" sz="3600" b="1" cap="all" dirty="0" smtClean="0"/>
          </a:p>
          <a:p>
            <a:pPr>
              <a:buNone/>
            </a:pPr>
            <a:endParaRPr lang="en-US" sz="1600" b="1" cap="all" dirty="0" smtClean="0"/>
          </a:p>
          <a:p>
            <a:pPr algn="ctr" rtl="1">
              <a:buNone/>
            </a:pPr>
            <a:r>
              <a:rPr lang="fa-IR" sz="7200" b="1" cap="all" dirty="0" smtClean="0">
                <a:solidFill>
                  <a:srgbClr val="FF0000"/>
                </a:solidFill>
                <a:latin typeface="IranNastaliq" pitchFamily="18" charset="0"/>
                <a:cs typeface="IranNastaliq" pitchFamily="18" charset="0"/>
              </a:rPr>
              <a:t>مقدم بازدید کنندگان</a:t>
            </a:r>
          </a:p>
          <a:p>
            <a:pPr algn="ctr" rtl="1">
              <a:buNone/>
            </a:pPr>
            <a:r>
              <a:rPr lang="fa-IR" sz="7200" b="1" cap="all" dirty="0" smtClean="0">
                <a:solidFill>
                  <a:srgbClr val="FF0000"/>
                </a:solidFill>
                <a:latin typeface="IranNastaliq" pitchFamily="18" charset="0"/>
                <a:cs typeface="IranNastaliq" pitchFamily="18" charset="0"/>
              </a:rPr>
              <a:t>را به  نمایشگاه  دوسالانه  اقتصاد کشاورزی</a:t>
            </a:r>
          </a:p>
          <a:p>
            <a:pPr algn="ctr" rtl="1">
              <a:buNone/>
            </a:pPr>
            <a:r>
              <a:rPr lang="fa-IR" sz="7200" b="1" cap="all" dirty="0" smtClean="0">
                <a:solidFill>
                  <a:srgbClr val="FF0000"/>
                </a:solidFill>
                <a:latin typeface="IranNastaliq" pitchFamily="18" charset="0"/>
                <a:cs typeface="IranNastaliq" pitchFamily="18" charset="0"/>
              </a:rPr>
              <a:t> </a:t>
            </a:r>
            <a:r>
              <a:rPr lang="en-US" sz="7200" b="1" kern="10" dirty="0" smtClean="0">
                <a:solidFill>
                  <a:srgbClr val="FF0000"/>
                </a:solidFill>
                <a:effectLst>
                  <a:outerShdw blurRad="38100" dist="38100" dir="2700000" algn="tl">
                    <a:srgbClr val="000000">
                      <a:alpha val="43137"/>
                    </a:srgbClr>
                  </a:outerShdw>
                </a:effectLst>
                <a:latin typeface="IranNastaliq" pitchFamily="18" charset="0"/>
                <a:cs typeface="IranNastaliq" pitchFamily="18" charset="0"/>
              </a:rPr>
              <a:t> </a:t>
            </a:r>
            <a:r>
              <a:rPr lang="fa-IR" sz="7200" b="1" dirty="0" smtClean="0">
                <a:solidFill>
                  <a:srgbClr val="FF0000"/>
                </a:solidFill>
                <a:latin typeface="IranNastaliq" pitchFamily="18" charset="0"/>
                <a:cs typeface="IranNastaliq" pitchFamily="18" charset="0"/>
              </a:rPr>
              <a:t>را گرامی میداریم</a:t>
            </a:r>
            <a:endParaRPr lang="fa-IR" sz="7200" b="1" cap="all" dirty="0" smtClean="0">
              <a:solidFill>
                <a:srgbClr val="FF0000"/>
              </a:solidFill>
              <a:latin typeface="IranNastaliq" pitchFamily="18" charset="0"/>
              <a:cs typeface="IranNastaliq" pitchFamily="18" charset="0"/>
            </a:endParaRPr>
          </a:p>
          <a:p>
            <a:pPr algn="ctr" rtl="1">
              <a:buNone/>
            </a:pPr>
            <a:r>
              <a:rPr lang="en-US" sz="4800" b="1" cap="all" dirty="0" smtClean="0">
                <a:latin typeface="IranNastaliq" pitchFamily="18" charset="0"/>
                <a:cs typeface="IranNastaliq" pitchFamily="18" charset="0"/>
              </a:rPr>
              <a:t/>
            </a:r>
            <a:br>
              <a:rPr lang="en-US" sz="4800" b="1" cap="all" dirty="0" smtClean="0">
                <a:latin typeface="IranNastaliq" pitchFamily="18" charset="0"/>
                <a:cs typeface="IranNastaliq" pitchFamily="18" charset="0"/>
              </a:rPr>
            </a:br>
            <a:r>
              <a:rPr lang="en-US" sz="4800" b="1" cap="all" dirty="0" smtClean="0">
                <a:latin typeface="IranNastaliq" pitchFamily="18" charset="0"/>
                <a:cs typeface="IranNastaliq" pitchFamily="18" charset="0"/>
              </a:rPr>
              <a:t>     </a:t>
            </a:r>
            <a:r>
              <a:rPr lang="fa-IR" sz="4800" b="1" kern="10" dirty="0" smtClean="0">
                <a:effectLst>
                  <a:outerShdw blurRad="38100" dist="38100" dir="2700000" algn="tl">
                    <a:srgbClr val="000000">
                      <a:alpha val="43137"/>
                    </a:srgbClr>
                  </a:outerShdw>
                </a:effectLst>
                <a:latin typeface="IranNastaliq" pitchFamily="18" charset="0"/>
                <a:cs typeface="IranNastaliq" pitchFamily="18" charset="0"/>
              </a:rPr>
              <a:t>شرکت مادر تخصصی صندوق حمايت از توسعه سرمايه گذاری دربخش کشاورزی</a:t>
            </a:r>
            <a:r>
              <a:rPr lang="en-US" sz="4800" b="1" kern="10" dirty="0" smtClean="0">
                <a:effectLst>
                  <a:outerShdw blurRad="38100" dist="38100" dir="2700000" algn="tl">
                    <a:srgbClr val="000000">
                      <a:alpha val="43137"/>
                    </a:srgbClr>
                  </a:outerShdw>
                </a:effectLst>
                <a:latin typeface="IranNastaliq" pitchFamily="18" charset="0"/>
                <a:cs typeface="IranNastaliq" pitchFamily="18" charset="0"/>
              </a:rPr>
              <a:t/>
            </a:r>
            <a:br>
              <a:rPr lang="en-US" sz="4800" b="1" kern="10" dirty="0" smtClean="0">
                <a:effectLst>
                  <a:outerShdw blurRad="38100" dist="38100" dir="2700000" algn="tl">
                    <a:srgbClr val="000000">
                      <a:alpha val="43137"/>
                    </a:srgbClr>
                  </a:outerShdw>
                </a:effectLst>
                <a:latin typeface="IranNastaliq" pitchFamily="18" charset="0"/>
                <a:cs typeface="IranNastaliq" pitchFamily="18" charset="0"/>
              </a:rPr>
            </a:br>
            <a:r>
              <a:rPr lang="en-US" sz="4800" b="1" kern="10" dirty="0" smtClean="0">
                <a:effectLst>
                  <a:outerShdw blurRad="38100" dist="38100" dir="2700000" algn="tl">
                    <a:srgbClr val="000000">
                      <a:alpha val="43137"/>
                    </a:srgbClr>
                  </a:outerShdw>
                </a:effectLst>
                <a:latin typeface="IranNastaliq" pitchFamily="18" charset="0"/>
                <a:cs typeface="IranNastaliq" pitchFamily="18" charset="0"/>
              </a:rPr>
              <a:t/>
            </a:r>
            <a:br>
              <a:rPr lang="en-US" sz="4800" b="1" kern="10" dirty="0" smtClean="0">
                <a:effectLst>
                  <a:outerShdw blurRad="38100" dist="38100" dir="2700000" algn="tl">
                    <a:srgbClr val="000000">
                      <a:alpha val="43137"/>
                    </a:srgbClr>
                  </a:outerShdw>
                </a:effectLst>
                <a:latin typeface="IranNastaliq" pitchFamily="18" charset="0"/>
                <a:cs typeface="IranNastaliq" pitchFamily="18" charset="0"/>
              </a:rPr>
            </a:br>
            <a:endParaRPr lang="en-US" sz="4800" dirty="0" smtClean="0">
              <a:latin typeface="IranNastaliq" pitchFamily="18" charset="0"/>
              <a:cs typeface="IranNastaliq" pitchFamily="18" charset="0"/>
            </a:endParaRPr>
          </a:p>
        </p:txBody>
      </p:sp>
      <p:pic>
        <p:nvPicPr>
          <p:cNvPr id="3074" name="Picture 2" descr="D:\شرکت مادر.png"/>
          <p:cNvPicPr>
            <a:picLocks noChangeAspect="1" noChangeArrowheads="1"/>
          </p:cNvPicPr>
          <p:nvPr/>
        </p:nvPicPr>
        <p:blipFill>
          <a:blip r:embed="rId4"/>
          <a:srcRect/>
          <a:stretch>
            <a:fillRect/>
          </a:stretch>
        </p:blipFill>
        <p:spPr bwMode="auto">
          <a:xfrm>
            <a:off x="0" y="5372100"/>
            <a:ext cx="1476375" cy="1485900"/>
          </a:xfrm>
          <a:prstGeom prst="rect">
            <a:avLst/>
          </a:prstGeom>
          <a:noFill/>
        </p:spPr>
      </p:pic>
    </p:spTree>
  </p:cSld>
  <p:clrMapOvr>
    <a:masterClrMapping/>
  </p:clrMapOvr>
  <p:transition advTm="2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1143000"/>
          </a:xfrm>
        </p:spPr>
        <p:txBody>
          <a:bodyPr>
            <a:normAutofit/>
          </a:bodyPr>
          <a:lstStyle/>
          <a:p>
            <a:pPr algn="ctr"/>
            <a:r>
              <a:rPr lang="fa-IR" sz="18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راهبردهاي صندوق‌هاي غيردولتي حمايت از توسعه بخش کشاورزي</a:t>
            </a:r>
            <a:endParaRPr lang="en-US" sz="18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Content Placeholder 2"/>
          <p:cNvSpPr>
            <a:spLocks noGrp="1"/>
          </p:cNvSpPr>
          <p:nvPr>
            <p:ph idx="1"/>
          </p:nvPr>
        </p:nvSpPr>
        <p:spPr/>
        <p:txBody>
          <a:bodyPr>
            <a:normAutofit fontScale="40000" lnSpcReduction="20000"/>
          </a:bodyPr>
          <a:lstStyle/>
          <a:p>
            <a:pPr marL="2540" algn="just" rtl="1">
              <a:lnSpc>
                <a:spcPct val="115000"/>
              </a:lnSpc>
              <a:spcAft>
                <a:spcPts val="1000"/>
              </a:spcAft>
              <a:tabLst>
                <a:tab pos="92710" algn="r"/>
              </a:tabLst>
            </a:pPr>
            <a:r>
              <a:rPr lang="fa-IR" sz="3800" b="1" dirty="0" smtClean="0">
                <a:solidFill>
                  <a:srgbClr val="FF0000"/>
                </a:solidFill>
                <a:highlight>
                  <a:srgbClr val="FFFF00"/>
                </a:highlight>
                <a:latin typeface="Calibri"/>
                <a:ea typeface="Calibri"/>
                <a:cs typeface="B Nazanin"/>
              </a:rPr>
              <a:t>هدف بلندمدت:  تحقق مديريت بهينه تأمين، تجهيز و تجميع منابع مالي</a:t>
            </a:r>
            <a:endParaRPr lang="en-US" sz="3400" b="1" dirty="0" smtClean="0">
              <a:latin typeface="Calibri"/>
              <a:ea typeface="Calibri"/>
              <a:cs typeface="Arial"/>
            </a:endParaRPr>
          </a:p>
          <a:p>
            <a:pPr marL="2540" algn="just" rtl="1">
              <a:lnSpc>
                <a:spcPct val="115000"/>
              </a:lnSpc>
              <a:spcAft>
                <a:spcPts val="1000"/>
              </a:spcAft>
              <a:tabLst>
                <a:tab pos="92710" algn="r"/>
              </a:tabLst>
            </a:pPr>
            <a:r>
              <a:rPr lang="fa-IR" sz="3800" b="1" dirty="0" smtClean="0">
                <a:latin typeface="Calibri"/>
                <a:ea typeface="Calibri"/>
                <a:cs typeface="B Nazanin"/>
              </a:rPr>
              <a:t>راهبردها:</a:t>
            </a:r>
            <a:endParaRPr lang="en-US" sz="3400" b="1" dirty="0" smtClean="0">
              <a:latin typeface="Calibri"/>
              <a:ea typeface="Calibri"/>
              <a:cs typeface="Arial"/>
            </a:endParaRPr>
          </a:p>
          <a:p>
            <a:pPr lvl="0" algn="just" rtl="1">
              <a:lnSpc>
                <a:spcPct val="115000"/>
              </a:lnSpc>
              <a:spcAft>
                <a:spcPts val="1000"/>
              </a:spcAft>
              <a:buBlip>
                <a:blip r:embed="rId2"/>
              </a:buBlip>
              <a:tabLst>
                <a:tab pos="92710" algn="r"/>
              </a:tabLst>
            </a:pPr>
            <a:r>
              <a:rPr lang="fa-IR" sz="4000" dirty="0" smtClean="0">
                <a:latin typeface="Calibri"/>
                <a:ea typeface="Calibri"/>
                <a:cs typeface="B Nazanin"/>
              </a:rPr>
              <a:t>بهره مندي از ظرفيت مؤسسات مالي و اعتباري داخلي و ساير سازمان‌ها و اشخاص حقيقي و حقوقي از جمله: کميته امداد، بهزيستي، بسيج سازندگي و...</a:t>
            </a:r>
            <a:endParaRPr lang="en-US" sz="4000" dirty="0" smtClean="0">
              <a:latin typeface="Calibri"/>
              <a:ea typeface="Calibri"/>
              <a:cs typeface="Arial"/>
            </a:endParaRPr>
          </a:p>
          <a:p>
            <a:pPr lvl="0" algn="just" rtl="1">
              <a:lnSpc>
                <a:spcPct val="115000"/>
              </a:lnSpc>
              <a:spcAft>
                <a:spcPts val="1000"/>
              </a:spcAft>
              <a:buBlip>
                <a:blip r:embed="rId2"/>
              </a:buBlip>
              <a:tabLst>
                <a:tab pos="92710" algn="r"/>
              </a:tabLst>
            </a:pPr>
            <a:r>
              <a:rPr lang="fa-IR" sz="4000" dirty="0" smtClean="0">
                <a:latin typeface="Calibri"/>
                <a:ea typeface="Calibri"/>
                <a:cs typeface="B Nazanin"/>
              </a:rPr>
              <a:t> بهره مندي از ظرفيت مؤسسات و سازمانهاي پولي و مالي منطقه‌اي و بين‌المللي از جمله: بانک توسعه اسلامي، بانک جهاني، ايفاد و...</a:t>
            </a:r>
            <a:endParaRPr lang="en-US" sz="4000" dirty="0" smtClean="0">
              <a:latin typeface="Calibri"/>
              <a:ea typeface="Calibri"/>
              <a:cs typeface="Arial"/>
            </a:endParaRPr>
          </a:p>
          <a:p>
            <a:pPr lvl="0" algn="just" rtl="1">
              <a:lnSpc>
                <a:spcPct val="115000"/>
              </a:lnSpc>
              <a:spcAft>
                <a:spcPts val="1000"/>
              </a:spcAft>
              <a:buBlip>
                <a:blip r:embed="rId2"/>
              </a:buBlip>
              <a:tabLst>
                <a:tab pos="92710" algn="r"/>
              </a:tabLst>
            </a:pPr>
            <a:r>
              <a:rPr lang="fa-IR" sz="4000" dirty="0" smtClean="0">
                <a:latin typeface="Calibri"/>
                <a:ea typeface="Calibri"/>
                <a:cs typeface="B Nazanin"/>
              </a:rPr>
              <a:t> بهره مندي از ظرفيت ساير اشخاص حقوقي وحقيقي در جذب سرمايه خارجي</a:t>
            </a:r>
            <a:endParaRPr lang="en-US" sz="4000" dirty="0" smtClean="0">
              <a:latin typeface="Calibri"/>
              <a:ea typeface="Calibri"/>
              <a:cs typeface="Arial"/>
            </a:endParaRPr>
          </a:p>
          <a:p>
            <a:pPr lvl="0" algn="just" rtl="1">
              <a:lnSpc>
                <a:spcPct val="115000"/>
              </a:lnSpc>
              <a:spcAft>
                <a:spcPts val="1000"/>
              </a:spcAft>
              <a:buBlip>
                <a:blip r:embed="rId2"/>
              </a:buBlip>
              <a:tabLst>
                <a:tab pos="92710" algn="r"/>
              </a:tabLst>
            </a:pPr>
            <a:r>
              <a:rPr lang="fa-IR" sz="4000" dirty="0" smtClean="0">
                <a:latin typeface="Calibri"/>
                <a:ea typeface="Calibri"/>
                <a:cs typeface="B Nazanin"/>
              </a:rPr>
              <a:t>تأمين مالي رايگان و ارزان قيمت داخلي از جمله  کمک‌های بلاعوض دولت، وجوه اداره شده، جذب پس اندازهاي خرد روستائيان، کشاورزان، عشاير و ...</a:t>
            </a:r>
            <a:endParaRPr lang="en-US" sz="4000" dirty="0" smtClean="0">
              <a:latin typeface="Calibri"/>
              <a:ea typeface="Calibri"/>
              <a:cs typeface="Arial"/>
            </a:endParaRPr>
          </a:p>
          <a:p>
            <a:pPr lvl="0" algn="just" rtl="1">
              <a:lnSpc>
                <a:spcPct val="115000"/>
              </a:lnSpc>
              <a:spcAft>
                <a:spcPts val="1000"/>
              </a:spcAft>
              <a:buBlip>
                <a:blip r:embed="rId2"/>
              </a:buBlip>
              <a:tabLst>
                <a:tab pos="92710" algn="r"/>
              </a:tabLst>
            </a:pPr>
            <a:r>
              <a:rPr lang="fa-IR" sz="4000" dirty="0" smtClean="0">
                <a:latin typeface="Calibri"/>
                <a:ea typeface="Calibri"/>
                <a:cs typeface="B Nazanin"/>
              </a:rPr>
              <a:t>توسعه ابزارهاي تأمين مالي از جمله: انتشار اوراق مشارکت، صکوک اسلامي، اجاره، استصناع، مشارکت، مرابحه، سلف، مضاربه، مزارعه، مساقات، نماينده سرمايه گذاري، وقف و ...</a:t>
            </a:r>
            <a:endParaRPr lang="en-US" sz="4000" dirty="0" smtClean="0">
              <a:latin typeface="Calibri"/>
              <a:ea typeface="Calibri"/>
              <a:cs typeface="Arial"/>
            </a:endParaRPr>
          </a:p>
          <a:p>
            <a:pPr lvl="0" algn="just" rtl="1">
              <a:lnSpc>
                <a:spcPct val="115000"/>
              </a:lnSpc>
              <a:spcAft>
                <a:spcPts val="1000"/>
              </a:spcAft>
              <a:buBlip>
                <a:blip r:embed="rId2"/>
              </a:buBlip>
              <a:tabLst>
                <a:tab pos="92710" algn="r"/>
              </a:tabLst>
            </a:pPr>
            <a:r>
              <a:rPr lang="fa-IR" sz="4000" dirty="0" smtClean="0">
                <a:latin typeface="Calibri"/>
                <a:ea typeface="Calibri"/>
                <a:cs typeface="B Nazanin"/>
              </a:rPr>
              <a:t>توانمندسازي و افزايش سهم بخش غيردولتي در حوزه تأمين مالي بخش کشاورزي </a:t>
            </a:r>
            <a:endParaRPr lang="en-US" sz="4000" dirty="0" smtClean="0">
              <a:latin typeface="Calibri"/>
              <a:ea typeface="Calibri"/>
              <a:cs typeface="Arial"/>
            </a:endParaRPr>
          </a:p>
          <a:p>
            <a:pPr lvl="0" algn="just" rtl="1">
              <a:lnSpc>
                <a:spcPct val="115000"/>
              </a:lnSpc>
              <a:spcAft>
                <a:spcPts val="1000"/>
              </a:spcAft>
              <a:buBlip>
                <a:blip r:embed="rId2"/>
              </a:buBlip>
              <a:tabLst>
                <a:tab pos="92710" algn="r"/>
              </a:tabLst>
            </a:pPr>
            <a:r>
              <a:rPr lang="fa-IR" sz="4000" dirty="0" smtClean="0">
                <a:latin typeface="Calibri"/>
                <a:ea typeface="Calibri"/>
                <a:cs typeface="B Nazanin"/>
              </a:rPr>
              <a:t> افزايش سرمايه </a:t>
            </a:r>
            <a:endParaRPr lang="en-US" sz="4000" dirty="0">
              <a:latin typeface="Calibri"/>
              <a:ea typeface="Calibri"/>
              <a:cs typeface="Arial"/>
            </a:endParaRPr>
          </a:p>
        </p:txBody>
      </p:sp>
    </p:spTree>
  </p:cSld>
  <p:clrMapOvr>
    <a:masterClrMapping/>
  </p:clrMapOvr>
  <p:transition advTm="1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a-IR" sz="2800" dirty="0" smtClean="0">
                <a:solidFill>
                  <a:srgbClr val="FF0000"/>
                </a:solidFill>
                <a:highlight>
                  <a:srgbClr val="FFFF00"/>
                </a:highlight>
                <a:latin typeface="Calibri"/>
                <a:ea typeface="Calibri"/>
                <a:cs typeface="B Nazanin"/>
              </a:rPr>
              <a:t>هدف بلندمدت : تحقق مديريت بهينه تخصيص منابع مالي</a:t>
            </a:r>
            <a:r>
              <a:rPr lang="en-US" sz="2800" dirty="0" smtClean="0">
                <a:latin typeface="Calibri"/>
                <a:ea typeface="Calibri"/>
                <a:cs typeface="Arial"/>
              </a:rPr>
              <a:t/>
            </a:r>
            <a:br>
              <a:rPr lang="en-US" sz="2800" dirty="0" smtClean="0">
                <a:latin typeface="Calibri"/>
                <a:ea typeface="Calibri"/>
                <a:cs typeface="Arial"/>
              </a:rPr>
            </a:br>
            <a:endParaRPr lang="en-US" sz="2800" dirty="0"/>
          </a:p>
        </p:txBody>
      </p:sp>
      <p:sp>
        <p:nvSpPr>
          <p:cNvPr id="3" name="Content Placeholder 2"/>
          <p:cNvSpPr>
            <a:spLocks noGrp="1"/>
          </p:cNvSpPr>
          <p:nvPr>
            <p:ph idx="1"/>
          </p:nvPr>
        </p:nvSpPr>
        <p:spPr/>
        <p:txBody>
          <a:bodyPr>
            <a:normAutofit fontScale="62500" lnSpcReduction="20000"/>
          </a:bodyPr>
          <a:lstStyle/>
          <a:p>
            <a:pPr marL="457200" algn="r" rtl="1">
              <a:lnSpc>
                <a:spcPct val="115000"/>
              </a:lnSpc>
              <a:spcAft>
                <a:spcPts val="1000"/>
              </a:spcAft>
              <a:tabLst>
                <a:tab pos="92710" algn="r"/>
              </a:tabLst>
            </a:pPr>
            <a:r>
              <a:rPr lang="fa-IR" sz="4400" b="1" dirty="0" smtClean="0">
                <a:solidFill>
                  <a:srgbClr val="0070C0"/>
                </a:solidFill>
                <a:latin typeface="Calibri"/>
                <a:ea typeface="Calibri"/>
                <a:cs typeface="B Nazanin"/>
              </a:rPr>
              <a:t>راهبردها:</a:t>
            </a:r>
            <a:endParaRPr lang="en-US" sz="3300" b="1" dirty="0" smtClean="0">
              <a:solidFill>
                <a:srgbClr val="0070C0"/>
              </a:solidFill>
              <a:latin typeface="Calibri"/>
              <a:ea typeface="Calibri"/>
              <a:cs typeface="Arial"/>
            </a:endParaRPr>
          </a:p>
          <a:p>
            <a:pPr lvl="0" algn="r" rtl="1">
              <a:lnSpc>
                <a:spcPct val="115000"/>
              </a:lnSpc>
              <a:spcAft>
                <a:spcPts val="1000"/>
              </a:spcAft>
              <a:buBlip>
                <a:blip r:embed="rId2"/>
              </a:buBlip>
              <a:tabLst>
                <a:tab pos="92710" algn="r"/>
              </a:tabLst>
            </a:pPr>
            <a:r>
              <a:rPr lang="fa-IR" dirty="0" smtClean="0">
                <a:latin typeface="Calibri"/>
                <a:ea typeface="Calibri"/>
                <a:cs typeface="B Nazanin"/>
              </a:rPr>
              <a:t> </a:t>
            </a:r>
            <a:r>
              <a:rPr lang="fa-IR" sz="4200" dirty="0" smtClean="0">
                <a:latin typeface="Calibri"/>
                <a:ea typeface="Calibri"/>
                <a:cs typeface="B Nazanin"/>
              </a:rPr>
              <a:t>بهينه سازي قيمت تمام شده تسهيلات اعطايي </a:t>
            </a:r>
            <a:endParaRPr lang="en-US" sz="3800" dirty="0" smtClean="0">
              <a:latin typeface="Calibri"/>
              <a:ea typeface="Calibri"/>
              <a:cs typeface="Arial"/>
            </a:endParaRPr>
          </a:p>
          <a:p>
            <a:pPr lvl="0" algn="r" rtl="1">
              <a:lnSpc>
                <a:spcPct val="115000"/>
              </a:lnSpc>
              <a:spcAft>
                <a:spcPts val="1000"/>
              </a:spcAft>
              <a:buBlip>
                <a:blip r:embed="rId2"/>
              </a:buBlip>
              <a:tabLst>
                <a:tab pos="92710" algn="r"/>
              </a:tabLst>
            </a:pPr>
            <a:r>
              <a:rPr lang="fa-IR" sz="4200" dirty="0" smtClean="0">
                <a:latin typeface="Calibri"/>
                <a:ea typeface="Calibri"/>
                <a:cs typeface="B Nazanin"/>
              </a:rPr>
              <a:t>مديريت ريسک </a:t>
            </a:r>
            <a:endParaRPr lang="en-US" sz="3800" dirty="0" smtClean="0">
              <a:latin typeface="Calibri"/>
              <a:ea typeface="Calibri"/>
              <a:cs typeface="Arial"/>
            </a:endParaRPr>
          </a:p>
          <a:p>
            <a:pPr lvl="0" algn="r" rtl="1">
              <a:lnSpc>
                <a:spcPct val="115000"/>
              </a:lnSpc>
              <a:spcAft>
                <a:spcPts val="1000"/>
              </a:spcAft>
              <a:buBlip>
                <a:blip r:embed="rId2"/>
              </a:buBlip>
              <a:tabLst>
                <a:tab pos="92710" algn="r"/>
              </a:tabLst>
            </a:pPr>
            <a:r>
              <a:rPr lang="fa-IR" sz="4200" dirty="0" smtClean="0">
                <a:latin typeface="Calibri"/>
                <a:ea typeface="Calibri"/>
                <a:cs typeface="B Nazanin"/>
              </a:rPr>
              <a:t>بازدهي حداقل مورد انتظار  </a:t>
            </a:r>
            <a:endParaRPr lang="en-US" sz="3800" dirty="0" smtClean="0">
              <a:latin typeface="Calibri"/>
              <a:ea typeface="Calibri"/>
              <a:cs typeface="Arial"/>
            </a:endParaRPr>
          </a:p>
          <a:p>
            <a:pPr lvl="0" algn="r" rtl="1">
              <a:lnSpc>
                <a:spcPct val="115000"/>
              </a:lnSpc>
              <a:spcAft>
                <a:spcPts val="1000"/>
              </a:spcAft>
              <a:buBlip>
                <a:blip r:embed="rId2"/>
              </a:buBlip>
              <a:tabLst>
                <a:tab pos="92710" algn="r"/>
              </a:tabLst>
            </a:pPr>
            <a:r>
              <a:rPr lang="fa-IR" sz="4200" dirty="0" smtClean="0">
                <a:latin typeface="Calibri"/>
                <a:ea typeface="Calibri"/>
                <a:cs typeface="B Nazanin"/>
              </a:rPr>
              <a:t>اولويت‌بندي طرح‌ها در راستاي مأموريت‌های اصلي </a:t>
            </a:r>
            <a:endParaRPr lang="en-US" sz="3800" dirty="0" smtClean="0">
              <a:latin typeface="Calibri"/>
              <a:ea typeface="Calibri"/>
              <a:cs typeface="Arial"/>
            </a:endParaRPr>
          </a:p>
          <a:p>
            <a:pPr lvl="0" algn="r" rtl="1">
              <a:lnSpc>
                <a:spcPct val="115000"/>
              </a:lnSpc>
              <a:spcAft>
                <a:spcPts val="1000"/>
              </a:spcAft>
              <a:buBlip>
                <a:blip r:embed="rId2"/>
              </a:buBlip>
              <a:tabLst>
                <a:tab pos="92710" algn="r"/>
              </a:tabLst>
            </a:pPr>
            <a:r>
              <a:rPr lang="fa-IR" sz="4200" dirty="0" smtClean="0">
                <a:latin typeface="Calibri"/>
                <a:ea typeface="Calibri"/>
                <a:cs typeface="B Nazanin"/>
              </a:rPr>
              <a:t>کاهش هزينه مبادله در بخش کشاورزي </a:t>
            </a:r>
            <a:endParaRPr lang="en-US" sz="3800" dirty="0" smtClean="0">
              <a:latin typeface="Calibri"/>
              <a:ea typeface="Calibri"/>
              <a:cs typeface="Arial"/>
            </a:endParaRPr>
          </a:p>
          <a:p>
            <a:pPr lvl="0" algn="r" rtl="1">
              <a:lnSpc>
                <a:spcPct val="115000"/>
              </a:lnSpc>
              <a:spcAft>
                <a:spcPts val="1000"/>
              </a:spcAft>
              <a:buBlip>
                <a:blip r:embed="rId2"/>
              </a:buBlip>
              <a:tabLst>
                <a:tab pos="92710" algn="r"/>
              </a:tabLst>
            </a:pPr>
            <a:r>
              <a:rPr lang="fa-IR" sz="4200" dirty="0" smtClean="0">
                <a:latin typeface="Calibri"/>
                <a:ea typeface="Calibri"/>
                <a:cs typeface="B Nazanin"/>
              </a:rPr>
              <a:t>دسترسي بجا، به موقع، به اندازه، آسان و ارزان توليدکنندگان و بهره‌برداران بخش کشاورزي به منابع مالي و اعتبارات </a:t>
            </a:r>
            <a:r>
              <a:rPr lang="en-US" dirty="0" smtClean="0">
                <a:latin typeface="Calibri"/>
                <a:ea typeface="Calibri"/>
                <a:cs typeface="B Nazanin"/>
              </a:rPr>
              <a:t> </a:t>
            </a:r>
            <a:endParaRPr lang="en-US" sz="2800" dirty="0" smtClean="0">
              <a:latin typeface="Calibri"/>
              <a:ea typeface="Calibri"/>
              <a:cs typeface="Arial"/>
            </a:endParaRP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0"/>
            <a:ext cx="8686800" cy="152400"/>
          </a:xfrm>
        </p:spPr>
        <p:txBody>
          <a:bodyPr>
            <a:normAutofit fontScale="90000"/>
          </a:bodyPr>
          <a:lstStyle/>
          <a:p>
            <a:pPr algn="ctr"/>
            <a:r>
              <a:rPr lang="fa-IR" sz="31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ighlight>
                  <a:srgbClr val="FFFF00"/>
                </a:highlight>
                <a:latin typeface="Calibri"/>
                <a:ea typeface="Calibri"/>
                <a:cs typeface="B Nazanin"/>
              </a:rPr>
              <a:t>هدف بلندمدت: افزايش بهره وري، تقويت حجم و کيفيت سرمايه گذاري</a:t>
            </a:r>
            <a:r>
              <a:rPr lang="fa-IR" sz="31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a:ea typeface="Calibri"/>
                <a:cs typeface="B Nazanin"/>
              </a:rPr>
              <a:t> </a:t>
            </a:r>
            <a:r>
              <a:rPr lang="en-US" sz="31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a:ea typeface="Calibri"/>
                <a:cs typeface="Arial"/>
              </a:rPr>
              <a:t/>
            </a:r>
            <a:br>
              <a:rPr lang="en-US" sz="31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a:ea typeface="Calibri"/>
                <a:cs typeface="Arial"/>
              </a:rPr>
            </a:br>
            <a:endParaRPr lang="en-US"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Content Placeholder 2"/>
          <p:cNvSpPr>
            <a:spLocks noGrp="1"/>
          </p:cNvSpPr>
          <p:nvPr>
            <p:ph idx="1"/>
          </p:nvPr>
        </p:nvSpPr>
        <p:spPr/>
        <p:txBody>
          <a:bodyPr>
            <a:normAutofit fontScale="77500" lnSpcReduction="20000"/>
          </a:bodyPr>
          <a:lstStyle/>
          <a:p>
            <a:pPr algn="just" rtl="1">
              <a:lnSpc>
                <a:spcPct val="115000"/>
              </a:lnSpc>
              <a:spcAft>
                <a:spcPts val="1000"/>
              </a:spcAft>
            </a:pPr>
            <a:r>
              <a:rPr lang="fa-IR" b="1" dirty="0" smtClean="0">
                <a:solidFill>
                  <a:srgbClr val="0070C0"/>
                </a:solidFill>
                <a:latin typeface="Calibri"/>
                <a:ea typeface="Calibri"/>
                <a:cs typeface="B Nazanin"/>
              </a:rPr>
              <a:t>راهبردها:</a:t>
            </a:r>
            <a:endParaRPr lang="en-US" sz="2800" b="1" dirty="0" smtClean="0">
              <a:solidFill>
                <a:srgbClr val="0070C0"/>
              </a:solidFill>
              <a:latin typeface="Calibri"/>
              <a:ea typeface="Calibri"/>
              <a:cs typeface="Arial"/>
            </a:endParaRPr>
          </a:p>
          <a:p>
            <a:pPr lvl="0" algn="just" rtl="1">
              <a:lnSpc>
                <a:spcPct val="115000"/>
              </a:lnSpc>
              <a:spcAft>
                <a:spcPts val="1000"/>
              </a:spcAft>
              <a:buBlip>
                <a:blip r:embed="rId2"/>
              </a:buBlip>
            </a:pPr>
            <a:r>
              <a:rPr lang="fa-IR" dirty="0" smtClean="0">
                <a:latin typeface="Calibri"/>
                <a:ea typeface="Calibri"/>
                <a:cs typeface="B Nazanin"/>
              </a:rPr>
              <a:t> حمايت از طرح‌های سرمايه‌گذاري نوپديد، دانش بنيان و کارآفرين</a:t>
            </a:r>
            <a:endParaRPr lang="en-US" sz="2800" dirty="0" smtClean="0">
              <a:latin typeface="Calibri"/>
              <a:ea typeface="Calibri"/>
              <a:cs typeface="Arial"/>
            </a:endParaRPr>
          </a:p>
          <a:p>
            <a:pPr lvl="0" algn="just" rtl="1">
              <a:lnSpc>
                <a:spcPct val="115000"/>
              </a:lnSpc>
              <a:spcAft>
                <a:spcPts val="1000"/>
              </a:spcAft>
              <a:buBlip>
                <a:blip r:embed="rId2"/>
              </a:buBlip>
            </a:pPr>
            <a:r>
              <a:rPr lang="fa-IR" dirty="0" smtClean="0">
                <a:latin typeface="Calibri"/>
                <a:ea typeface="Calibri"/>
                <a:cs typeface="B Nazanin"/>
              </a:rPr>
              <a:t> تکميل زنجيره عرضه و زنجيره ارزش (از جمله نهاده‌ها، ابزار و ماشين‌آلات در بخش کشاورزي)</a:t>
            </a:r>
            <a:endParaRPr lang="en-US" sz="2800" dirty="0" smtClean="0">
              <a:latin typeface="Calibri"/>
              <a:ea typeface="Calibri"/>
              <a:cs typeface="Arial"/>
            </a:endParaRPr>
          </a:p>
          <a:p>
            <a:pPr lvl="0" algn="just" rtl="1">
              <a:lnSpc>
                <a:spcPct val="115000"/>
              </a:lnSpc>
              <a:spcAft>
                <a:spcPts val="1000"/>
              </a:spcAft>
              <a:buBlip>
                <a:blip r:embed="rId2"/>
              </a:buBlip>
            </a:pPr>
            <a:r>
              <a:rPr lang="fa-IR" dirty="0" smtClean="0">
                <a:latin typeface="Calibri"/>
                <a:ea typeface="Calibri"/>
                <a:cs typeface="B Nazanin"/>
              </a:rPr>
              <a:t> کمک و انجام سرمايه‌گذاري جهت ايجاد و توسعه صنايع مرتبط</a:t>
            </a:r>
            <a:endParaRPr lang="en-US" sz="2800" dirty="0" smtClean="0">
              <a:latin typeface="Calibri"/>
              <a:ea typeface="Calibri"/>
              <a:cs typeface="Arial"/>
            </a:endParaRPr>
          </a:p>
          <a:p>
            <a:pPr lvl="0" algn="just" rtl="1">
              <a:lnSpc>
                <a:spcPct val="115000"/>
              </a:lnSpc>
              <a:spcAft>
                <a:spcPts val="1000"/>
              </a:spcAft>
              <a:buBlip>
                <a:blip r:embed="rId2"/>
              </a:buBlip>
            </a:pPr>
            <a:r>
              <a:rPr lang="fa-IR" dirty="0" smtClean="0">
                <a:latin typeface="Calibri"/>
                <a:ea typeface="Calibri"/>
                <a:cs typeface="B Nazanin"/>
              </a:rPr>
              <a:t> کمک و انجام سرمايه‌گذاري به منظور توسعه ظرفيت‌های صادراتي </a:t>
            </a:r>
            <a:endParaRPr lang="en-US" sz="2800" dirty="0" smtClean="0">
              <a:latin typeface="Calibri"/>
              <a:ea typeface="Calibri"/>
              <a:cs typeface="Arial"/>
            </a:endParaRPr>
          </a:p>
          <a:p>
            <a:pPr lvl="0" algn="just" rtl="1">
              <a:lnSpc>
                <a:spcPct val="115000"/>
              </a:lnSpc>
              <a:spcAft>
                <a:spcPts val="1000"/>
              </a:spcAft>
              <a:buBlip>
                <a:blip r:embed="rId2"/>
              </a:buBlip>
            </a:pPr>
            <a:r>
              <a:rPr lang="fa-IR" dirty="0" smtClean="0">
                <a:latin typeface="Calibri"/>
                <a:ea typeface="Calibri"/>
                <a:cs typeface="B Nazanin"/>
              </a:rPr>
              <a:t> توسعه سرمايه‌گذاري براساس اولويت‌ها و ظرفيت‌های سرمايه‌گذاري در هر منطقه </a:t>
            </a:r>
            <a:endParaRPr lang="en-US" sz="2800" dirty="0" smtClean="0">
              <a:latin typeface="Calibri"/>
              <a:ea typeface="Calibri"/>
              <a:cs typeface="Arial"/>
            </a:endParaRPr>
          </a:p>
          <a:p>
            <a:pPr lvl="0" algn="just" rtl="1">
              <a:lnSpc>
                <a:spcPct val="115000"/>
              </a:lnSpc>
              <a:spcAft>
                <a:spcPts val="1000"/>
              </a:spcAft>
              <a:buBlip>
                <a:blip r:embed="rId2"/>
              </a:buBlip>
            </a:pPr>
            <a:r>
              <a:rPr lang="fa-IR" dirty="0" smtClean="0">
                <a:latin typeface="Calibri"/>
                <a:ea typeface="Calibri"/>
                <a:cs typeface="B Nazanin"/>
              </a:rPr>
              <a:t> ارتقاي بهبود بهره‌وري عامل سرمايه به منظور رقابت‌پذيري محصولات کشاورزي  </a:t>
            </a:r>
            <a:endParaRPr lang="en-US" sz="2800" dirty="0" smtClean="0">
              <a:latin typeface="Calibri"/>
              <a:ea typeface="Calibri"/>
              <a:cs typeface="Arial"/>
            </a:endParaRP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27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ighlight>
                  <a:srgbClr val="FFFF00"/>
                </a:highlight>
                <a:latin typeface="Calibri"/>
                <a:ea typeface="Calibri"/>
                <a:cs typeface="B Nazanin"/>
              </a:rPr>
              <a:t>هدف بلند مدت: توسعه و گسترش خدمات و نهادهاي مکمل</a:t>
            </a:r>
            <a:r>
              <a:rPr lang="fa-IR" sz="27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a:ea typeface="Calibri"/>
                <a:cs typeface="B Nazanin"/>
              </a:rPr>
              <a:t> </a:t>
            </a:r>
            <a:r>
              <a:rPr lang="en-US" sz="27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a:ea typeface="Calibri"/>
                <a:cs typeface="Arial"/>
              </a:rPr>
              <a:t/>
            </a:r>
            <a:br>
              <a:rPr lang="en-US" sz="27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a:ea typeface="Calibri"/>
                <a:cs typeface="Arial"/>
              </a:rPr>
            </a:br>
            <a:endParaRPr lang="en-US" dirty="0"/>
          </a:p>
        </p:txBody>
      </p:sp>
      <p:sp>
        <p:nvSpPr>
          <p:cNvPr id="3" name="Content Placeholder 2"/>
          <p:cNvSpPr>
            <a:spLocks noGrp="1"/>
          </p:cNvSpPr>
          <p:nvPr>
            <p:ph idx="1"/>
          </p:nvPr>
        </p:nvSpPr>
        <p:spPr/>
        <p:txBody>
          <a:bodyPr>
            <a:normAutofit fontScale="40000" lnSpcReduction="20000"/>
          </a:bodyPr>
          <a:lstStyle/>
          <a:p>
            <a:pPr marL="457200" algn="just" rtl="1">
              <a:lnSpc>
                <a:spcPct val="115000"/>
              </a:lnSpc>
              <a:spcAft>
                <a:spcPts val="1000"/>
              </a:spcAft>
            </a:pPr>
            <a:r>
              <a:rPr lang="fa-IR" sz="4000" b="1" dirty="0" smtClean="0">
                <a:solidFill>
                  <a:srgbClr val="0070C0"/>
                </a:solidFill>
                <a:latin typeface="Calibri"/>
                <a:ea typeface="Calibri"/>
                <a:cs typeface="B Nazanin"/>
              </a:rPr>
              <a:t>راهبردها:</a:t>
            </a:r>
            <a:endParaRPr lang="en-US" sz="4000" b="1" dirty="0" smtClean="0">
              <a:solidFill>
                <a:srgbClr val="0070C0"/>
              </a:solidFill>
              <a:latin typeface="Calibri"/>
              <a:ea typeface="Calibri"/>
              <a:cs typeface="Arial"/>
            </a:endParaRPr>
          </a:p>
          <a:p>
            <a:pPr lvl="0" algn="just" rtl="1">
              <a:lnSpc>
                <a:spcPct val="115000"/>
              </a:lnSpc>
              <a:spcAft>
                <a:spcPts val="1000"/>
              </a:spcAft>
              <a:buBlip>
                <a:blip r:embed="rId2"/>
              </a:buBlip>
            </a:pPr>
            <a:r>
              <a:rPr lang="fa-IR" sz="3800" dirty="0" smtClean="0">
                <a:latin typeface="Calibri"/>
                <a:ea typeface="Calibri"/>
                <a:cs typeface="B Nazanin"/>
              </a:rPr>
              <a:t>ارائه خدمات مشاوره‌اي به سرمايه‌گذاران در بخش کشاورزي</a:t>
            </a:r>
            <a:endParaRPr lang="en-US" sz="3400" dirty="0" smtClean="0">
              <a:latin typeface="Calibri"/>
              <a:ea typeface="Calibri"/>
              <a:cs typeface="Arial"/>
            </a:endParaRPr>
          </a:p>
          <a:p>
            <a:pPr lvl="0" algn="just" rtl="1">
              <a:lnSpc>
                <a:spcPct val="115000"/>
              </a:lnSpc>
              <a:spcAft>
                <a:spcPts val="1000"/>
              </a:spcAft>
              <a:buBlip>
                <a:blip r:embed="rId2"/>
              </a:buBlip>
            </a:pPr>
            <a:r>
              <a:rPr lang="fa-IR" sz="3800" dirty="0" smtClean="0">
                <a:latin typeface="Calibri"/>
                <a:ea typeface="Calibri"/>
                <a:cs typeface="B Nazanin"/>
              </a:rPr>
              <a:t>تشکيل نهادهاي مکمل در حوزه مالي و سرمايه‌گذاري در بخش کشاورزي از جمله: بيمه، ليزينگ،  شرکت سرمايه‌گذاري و تأمين سرمايه، شرکت بازرگاني و ...</a:t>
            </a:r>
            <a:endParaRPr lang="en-US" sz="3400" dirty="0" smtClean="0">
              <a:latin typeface="Calibri"/>
              <a:ea typeface="Calibri"/>
              <a:cs typeface="Arial"/>
            </a:endParaRPr>
          </a:p>
          <a:p>
            <a:pPr lvl="0" algn="just" rtl="1">
              <a:lnSpc>
                <a:spcPct val="115000"/>
              </a:lnSpc>
              <a:spcAft>
                <a:spcPts val="1000"/>
              </a:spcAft>
              <a:buBlip>
                <a:blip r:embed="rId2"/>
              </a:buBlip>
            </a:pPr>
            <a:r>
              <a:rPr lang="fa-IR" sz="3800" dirty="0" smtClean="0">
                <a:latin typeface="Calibri"/>
                <a:ea typeface="Calibri"/>
                <a:cs typeface="B Nazanin"/>
              </a:rPr>
              <a:t> حضور مؤثر در در بازار محصولات، نهاده‌ها و خدمات بخش کشاورزي </a:t>
            </a:r>
            <a:endParaRPr lang="en-US" sz="3400" dirty="0" smtClean="0">
              <a:latin typeface="Calibri"/>
              <a:ea typeface="Calibri"/>
              <a:cs typeface="Arial"/>
            </a:endParaRPr>
          </a:p>
          <a:p>
            <a:pPr lvl="0" algn="just" rtl="1">
              <a:lnSpc>
                <a:spcPct val="115000"/>
              </a:lnSpc>
              <a:spcAft>
                <a:spcPts val="1000"/>
              </a:spcAft>
              <a:buBlip>
                <a:blip r:embed="rId2"/>
              </a:buBlip>
            </a:pPr>
            <a:r>
              <a:rPr lang="fa-IR" sz="3800" dirty="0" smtClean="0">
                <a:latin typeface="Calibri"/>
                <a:ea typeface="Calibri"/>
                <a:cs typeface="B Nazanin"/>
              </a:rPr>
              <a:t>هدايت سرمايه‌گذاران در سرمايه‌گذاري در طرح‌ها با بازدهي مطلوب و اقتصادي </a:t>
            </a:r>
            <a:endParaRPr lang="en-US" sz="3400" dirty="0" smtClean="0">
              <a:latin typeface="Calibri"/>
              <a:ea typeface="Calibri"/>
              <a:cs typeface="Arial"/>
            </a:endParaRPr>
          </a:p>
          <a:p>
            <a:pPr lvl="0" algn="just" rtl="1">
              <a:lnSpc>
                <a:spcPct val="115000"/>
              </a:lnSpc>
              <a:spcAft>
                <a:spcPts val="1000"/>
              </a:spcAft>
              <a:buBlip>
                <a:blip r:embed="rId2"/>
              </a:buBlip>
            </a:pPr>
            <a:r>
              <a:rPr lang="fa-IR" sz="3800" dirty="0" smtClean="0">
                <a:latin typeface="Calibri"/>
                <a:ea typeface="Calibri"/>
                <a:cs typeface="B Nazanin"/>
              </a:rPr>
              <a:t> توسعه همکاري صندوق‌ها در چارچوب نظام شبکه‌اي صندوق‌ها</a:t>
            </a:r>
            <a:endParaRPr lang="en-US" sz="3400" dirty="0" smtClean="0">
              <a:latin typeface="Calibri"/>
              <a:ea typeface="Calibri"/>
              <a:cs typeface="Arial"/>
            </a:endParaRPr>
          </a:p>
          <a:p>
            <a:pPr algn="r" rtl="1">
              <a:lnSpc>
                <a:spcPct val="115000"/>
              </a:lnSpc>
              <a:spcAft>
                <a:spcPts val="1000"/>
              </a:spcAft>
            </a:pPr>
            <a:r>
              <a:rPr lang="fa-IR" sz="6000" b="1" dirty="0" smtClean="0">
                <a:solidFill>
                  <a:srgbClr val="FF0000"/>
                </a:solidFill>
                <a:highlight>
                  <a:srgbClr val="FFFF00"/>
                </a:highlight>
                <a:latin typeface="Calibri"/>
                <a:ea typeface="Calibri"/>
                <a:cs typeface="B Nazanin"/>
              </a:rPr>
              <a:t>هدف بلندمدت: پوشش جامعه هدف</a:t>
            </a:r>
            <a:endParaRPr lang="en-US" sz="6000" b="1" dirty="0" smtClean="0">
              <a:latin typeface="Calibri"/>
              <a:ea typeface="Calibri"/>
              <a:cs typeface="Arial"/>
            </a:endParaRPr>
          </a:p>
          <a:p>
            <a:pPr algn="r" rtl="1">
              <a:lnSpc>
                <a:spcPct val="115000"/>
              </a:lnSpc>
              <a:spcAft>
                <a:spcPts val="1000"/>
              </a:spcAft>
            </a:pPr>
            <a:r>
              <a:rPr lang="fa-IR" sz="4000" b="1" dirty="0" smtClean="0">
                <a:solidFill>
                  <a:srgbClr val="0070C0"/>
                </a:solidFill>
                <a:latin typeface="Calibri"/>
                <a:ea typeface="Calibri"/>
                <a:cs typeface="B Nazanin"/>
              </a:rPr>
              <a:t>راهبردها:</a:t>
            </a:r>
            <a:endParaRPr lang="en-US" sz="4000" b="1" dirty="0" smtClean="0">
              <a:solidFill>
                <a:srgbClr val="0070C0"/>
              </a:solidFill>
              <a:latin typeface="Calibri"/>
              <a:ea typeface="Calibri"/>
              <a:cs typeface="Arial"/>
            </a:endParaRPr>
          </a:p>
          <a:p>
            <a:pPr lvl="0" algn="r" rtl="1">
              <a:lnSpc>
                <a:spcPct val="115000"/>
              </a:lnSpc>
              <a:spcAft>
                <a:spcPts val="1000"/>
              </a:spcAft>
              <a:buBlip>
                <a:blip r:embed="rId2"/>
              </a:buBlip>
            </a:pPr>
            <a:r>
              <a:rPr lang="fa-IR" sz="3800" dirty="0" smtClean="0">
                <a:latin typeface="Calibri"/>
                <a:ea typeface="Calibri"/>
                <a:cs typeface="B Nazanin"/>
              </a:rPr>
              <a:t> سهامدار نمودن آحاد توليدکنندگان و تشکل‌هاي بخش کشاورزي در صندوق‌هاي غيردولتي </a:t>
            </a:r>
            <a:r>
              <a:rPr lang="ar-SA" sz="3800" dirty="0" smtClean="0">
                <a:latin typeface="Calibri"/>
                <a:ea typeface="Calibri"/>
                <a:cs typeface="B Nazanin"/>
              </a:rPr>
              <a:t>حمایت از توسعه بخش کشاورزي</a:t>
            </a:r>
            <a:endParaRPr lang="en-US" sz="3400" dirty="0" smtClean="0">
              <a:latin typeface="Calibri"/>
              <a:ea typeface="Calibri"/>
              <a:cs typeface="Arial"/>
            </a:endParaRPr>
          </a:p>
          <a:p>
            <a:pPr lvl="0" algn="r" rtl="1">
              <a:lnSpc>
                <a:spcPct val="115000"/>
              </a:lnSpc>
              <a:spcAft>
                <a:spcPts val="1000"/>
              </a:spcAft>
              <a:buBlip>
                <a:blip r:embed="rId2"/>
              </a:buBlip>
            </a:pPr>
            <a:r>
              <a:rPr lang="fa-IR" sz="3800" dirty="0" smtClean="0">
                <a:latin typeface="Calibri"/>
                <a:ea typeface="Calibri"/>
                <a:cs typeface="B Nazanin"/>
              </a:rPr>
              <a:t> توسعه و گسترش ارائه خدمات صندوق به بهره‌برداران، توليدکنندگان و تشکل‌ها</a:t>
            </a:r>
            <a:endParaRPr lang="en-US" sz="3400" dirty="0" smtClean="0">
              <a:latin typeface="Calibri"/>
              <a:ea typeface="Calibri"/>
              <a:cs typeface="Arial"/>
            </a:endParaRP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14282" y="1428750"/>
          <a:ext cx="8615406" cy="4857783"/>
        </p:xfrm>
        <a:graphic>
          <a:graphicData uri="http://schemas.openxmlformats.org/drawingml/2006/table">
            <a:tbl>
              <a:tblPr rtl="1"/>
              <a:tblGrid>
                <a:gridCol w="2306046"/>
                <a:gridCol w="457200"/>
                <a:gridCol w="457200"/>
                <a:gridCol w="457200"/>
                <a:gridCol w="457200"/>
                <a:gridCol w="457200"/>
                <a:gridCol w="457200"/>
                <a:gridCol w="457200"/>
                <a:gridCol w="457200"/>
                <a:gridCol w="457200"/>
                <a:gridCol w="457200"/>
                <a:gridCol w="457200"/>
                <a:gridCol w="640080"/>
                <a:gridCol w="640080"/>
              </a:tblGrid>
              <a:tr h="1041105">
                <a:tc>
                  <a:txBody>
                    <a:bodyPr/>
                    <a:lstStyle/>
                    <a:p>
                      <a:pPr algn="l" rtl="1" fontAlgn="ctr"/>
                      <a:r>
                        <a:rPr lang="fa-IR" sz="1800" b="0" i="0" u="none" strike="noStrike" dirty="0" smtClean="0">
                          <a:solidFill>
                            <a:srgbClr val="000000"/>
                          </a:solidFill>
                          <a:latin typeface="B Nazanin"/>
                          <a:cs typeface="B Nazanin" pitchFamily="2" charset="-78"/>
                        </a:rPr>
                        <a:t>سال تشکیل</a:t>
                      </a:r>
                    </a:p>
                    <a:p>
                      <a:pPr algn="r" rtl="1" fontAlgn="ctr"/>
                      <a:r>
                        <a:rPr lang="fa-IR" sz="1800" b="0" i="0" u="none" strike="noStrike" dirty="0" smtClean="0">
                          <a:solidFill>
                            <a:srgbClr val="000000"/>
                          </a:solidFill>
                          <a:latin typeface="B Nazanin"/>
                          <a:cs typeface="B Nazanin" pitchFamily="2" charset="-78"/>
                        </a:rPr>
                        <a:t>عنوان </a:t>
                      </a:r>
                      <a:r>
                        <a:rPr lang="fa-IR" sz="1800" b="0" i="0" u="none" strike="noStrike" dirty="0">
                          <a:solidFill>
                            <a:srgbClr val="000000"/>
                          </a:solidFill>
                          <a:latin typeface="B Nazanin"/>
                          <a:cs typeface="B Nazanin" pitchFamily="2" charset="-78"/>
                        </a:rPr>
                        <a:t>صندوق </a:t>
                      </a:r>
                    </a:p>
                  </a:txBody>
                  <a:tcPr marL="5631" marR="5631" marT="563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28575" cap="flat" cmpd="sng" algn="ctr">
                      <a:solidFill>
                        <a:schemeClr val="tx1"/>
                      </a:solidFill>
                      <a:prstDash val="solid"/>
                      <a:round/>
                      <a:headEnd type="none" w="med" len="med"/>
                      <a:tailEnd type="none" w="med" len="med"/>
                    </a:lnTlToBr>
                    <a:solidFill>
                      <a:schemeClr val="accent4">
                        <a:lumMod val="20000"/>
                        <a:lumOff val="80000"/>
                      </a:schemeClr>
                    </a:solidFill>
                  </a:tcPr>
                </a:tc>
                <a:tc>
                  <a:txBody>
                    <a:bodyPr/>
                    <a:lstStyle/>
                    <a:p>
                      <a:pPr algn="ctr" rtl="0" fontAlgn="ctr"/>
                      <a:r>
                        <a:rPr lang="fa-IR" sz="1800" b="0" i="0" u="none" strike="noStrike" dirty="0">
                          <a:solidFill>
                            <a:srgbClr val="000000"/>
                          </a:solidFill>
                          <a:latin typeface="B Nazanin"/>
                          <a:cs typeface="B Nazanin" pitchFamily="2" charset="-78"/>
                        </a:rPr>
                        <a:t>83</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a:solidFill>
                            <a:srgbClr val="000000"/>
                          </a:solidFill>
                          <a:latin typeface="B Nazanin"/>
                          <a:cs typeface="B Nazanin" pitchFamily="2" charset="-78"/>
                        </a:rPr>
                        <a:t>84</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a:solidFill>
                            <a:srgbClr val="000000"/>
                          </a:solidFill>
                          <a:latin typeface="B Nazanin"/>
                          <a:cs typeface="B Nazanin" pitchFamily="2" charset="-78"/>
                        </a:rPr>
                        <a:t>85</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a:solidFill>
                            <a:srgbClr val="000000"/>
                          </a:solidFill>
                          <a:latin typeface="B Nazanin"/>
                          <a:cs typeface="B Nazanin" pitchFamily="2" charset="-78"/>
                        </a:rPr>
                        <a:t>86</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a:solidFill>
                            <a:srgbClr val="000000"/>
                          </a:solidFill>
                          <a:latin typeface="B Nazanin"/>
                          <a:cs typeface="B Nazanin" pitchFamily="2" charset="-78"/>
                        </a:rPr>
                        <a:t>87</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a:solidFill>
                            <a:srgbClr val="000000"/>
                          </a:solidFill>
                          <a:latin typeface="B Nazanin"/>
                          <a:cs typeface="B Nazanin" pitchFamily="2" charset="-78"/>
                        </a:rPr>
                        <a:t>88</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a:solidFill>
                            <a:srgbClr val="000000"/>
                          </a:solidFill>
                          <a:latin typeface="B Nazanin"/>
                          <a:cs typeface="B Nazanin" pitchFamily="2" charset="-78"/>
                        </a:rPr>
                        <a:t>89</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a:solidFill>
                            <a:srgbClr val="000000"/>
                          </a:solidFill>
                          <a:latin typeface="B Nazanin"/>
                          <a:cs typeface="B Nazanin" pitchFamily="2" charset="-78"/>
                        </a:rPr>
                        <a:t>90</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a:solidFill>
                            <a:srgbClr val="000000"/>
                          </a:solidFill>
                          <a:latin typeface="B Nazanin"/>
                          <a:cs typeface="B Nazanin" pitchFamily="2" charset="-78"/>
                        </a:rPr>
                        <a:t>91</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1" fontAlgn="ctr"/>
                      <a:r>
                        <a:rPr lang="fa-IR" sz="1800" b="0" i="0" u="none" strike="noStrike" dirty="0" smtClean="0">
                          <a:solidFill>
                            <a:srgbClr val="000000"/>
                          </a:solidFill>
                          <a:latin typeface="B Nazanin"/>
                          <a:cs typeface="B Nazanin" pitchFamily="2" charset="-78"/>
                        </a:rPr>
                        <a:t>92</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1" fontAlgn="ctr"/>
                      <a:r>
                        <a:rPr lang="fa-IR" sz="1800" b="0" i="0" u="none" strike="noStrike" dirty="0" smtClean="0">
                          <a:solidFill>
                            <a:srgbClr val="000000"/>
                          </a:solidFill>
                          <a:latin typeface="B Nazanin"/>
                          <a:cs typeface="B Nazanin" pitchFamily="2" charset="-78"/>
                        </a:rPr>
                        <a:t>93</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indent="0" algn="ctr" defTabSz="914400" rtl="1" eaLnBrk="1" fontAlgn="ctr" latinLnBrk="0" hangingPunct="1">
                        <a:lnSpc>
                          <a:spcPct val="100000"/>
                        </a:lnSpc>
                        <a:spcBef>
                          <a:spcPts val="0"/>
                        </a:spcBef>
                        <a:spcAft>
                          <a:spcPts val="0"/>
                        </a:spcAft>
                        <a:buClrTx/>
                        <a:buSzTx/>
                        <a:buFontTx/>
                        <a:buNone/>
                        <a:tabLst/>
                        <a:defRPr/>
                      </a:pPr>
                      <a:r>
                        <a:rPr lang="fa-IR" sz="1800" b="0" i="0" u="none" strike="noStrike" dirty="0" smtClean="0">
                          <a:solidFill>
                            <a:srgbClr val="000000"/>
                          </a:solidFill>
                          <a:latin typeface="B Nazanin"/>
                          <a:cs typeface="B Nazanin" pitchFamily="2" charset="-78"/>
                        </a:rPr>
                        <a:t>94</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1" fontAlgn="ctr"/>
                      <a:r>
                        <a:rPr lang="fa-IR" sz="1800" b="0" i="0" u="none" strike="noStrike" dirty="0">
                          <a:solidFill>
                            <a:srgbClr val="000000"/>
                          </a:solidFill>
                          <a:latin typeface="B Nazanin"/>
                          <a:cs typeface="B Nazanin" pitchFamily="2" charset="-78"/>
                        </a:rPr>
                        <a:t>جمع </a:t>
                      </a:r>
                    </a:p>
                  </a:txBody>
                  <a:tcPr marL="5631" marR="5631" marT="563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r>
              <a:tr h="1041105">
                <a:tc>
                  <a:txBody>
                    <a:bodyPr/>
                    <a:lstStyle/>
                    <a:p>
                      <a:pPr algn="ctr" rtl="1" fontAlgn="ctr"/>
                      <a:r>
                        <a:rPr lang="fa-IR" sz="1800" b="0" i="0" u="none" strike="noStrike" dirty="0">
                          <a:solidFill>
                            <a:srgbClr val="000000"/>
                          </a:solidFill>
                          <a:latin typeface="B Nazanin"/>
                          <a:cs typeface="B Nazanin" pitchFamily="2" charset="-78"/>
                        </a:rPr>
                        <a:t>صندوق </a:t>
                      </a:r>
                      <a:r>
                        <a:rPr lang="fa-IR" sz="1800" b="0" i="0" u="none" strike="noStrike" dirty="0" smtClean="0">
                          <a:solidFill>
                            <a:srgbClr val="000000"/>
                          </a:solidFill>
                          <a:latin typeface="B Nazanin"/>
                          <a:cs typeface="B Nazanin" pitchFamily="2" charset="-78"/>
                        </a:rPr>
                        <a:t>استانی</a:t>
                      </a:r>
                    </a:p>
                    <a:p>
                      <a:pPr algn="ctr" rtl="1" fontAlgn="ctr"/>
                      <a:r>
                        <a:rPr lang="fa-IR" sz="1800" b="0" i="0" u="none" strike="noStrike" dirty="0" smtClean="0">
                          <a:solidFill>
                            <a:srgbClr val="000000"/>
                          </a:solidFill>
                          <a:latin typeface="B Nazanin"/>
                          <a:cs typeface="B Nazanin" pitchFamily="2" charset="-78"/>
                        </a:rPr>
                        <a:t>تخصصی </a:t>
                      </a:r>
                      <a:r>
                        <a:rPr lang="fa-IR" sz="1800" b="0" i="0" u="none" strike="noStrike" dirty="0">
                          <a:solidFill>
                            <a:srgbClr val="000000"/>
                          </a:solidFill>
                          <a:latin typeface="B Nazanin"/>
                          <a:cs typeface="B Nazanin" pitchFamily="2" charset="-78"/>
                        </a:rPr>
                        <a:t>و محصولی </a:t>
                      </a:r>
                    </a:p>
                  </a:txBody>
                  <a:tcPr marL="5631" marR="5631" marT="563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en-US" sz="1800" b="0" i="0" u="none" strike="noStrike" dirty="0" smtClean="0">
                          <a:solidFill>
                            <a:srgbClr val="000000"/>
                          </a:solidFill>
                          <a:latin typeface="B Nazanin"/>
                          <a:cs typeface="B Nazanin" pitchFamily="2" charset="-78"/>
                        </a:rPr>
                        <a:t>10</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11</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12</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2</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0</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0</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0</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3</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 </a:t>
                      </a:r>
                      <a:r>
                        <a:rPr lang="fa-IR" sz="1800" b="0" i="0" u="none" strike="noStrike" dirty="0" smtClean="0">
                          <a:solidFill>
                            <a:srgbClr val="000000"/>
                          </a:solidFill>
                          <a:latin typeface="B Nazanin"/>
                          <a:cs typeface="B Nazanin" pitchFamily="2" charset="-78"/>
                        </a:rPr>
                        <a:t>-</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1</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2</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40</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867234">
                <a:tc>
                  <a:txBody>
                    <a:bodyPr/>
                    <a:lstStyle/>
                    <a:p>
                      <a:pPr algn="ctr" rtl="1" fontAlgn="ctr"/>
                      <a:r>
                        <a:rPr lang="fa-IR" sz="1800" b="0" i="0" u="none" strike="noStrike" dirty="0">
                          <a:solidFill>
                            <a:srgbClr val="000000"/>
                          </a:solidFill>
                          <a:latin typeface="B Nazanin"/>
                          <a:cs typeface="B Nazanin" pitchFamily="2" charset="-78"/>
                        </a:rPr>
                        <a:t>صندوق شهرستانی </a:t>
                      </a:r>
                    </a:p>
                  </a:txBody>
                  <a:tcPr marL="5631" marR="5631" marT="563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 </a:t>
                      </a:r>
                      <a:r>
                        <a:rPr lang="fa-IR" sz="1800" b="0" i="0" u="none" strike="noStrike" dirty="0" smtClean="0">
                          <a:solidFill>
                            <a:srgbClr val="000000"/>
                          </a:solidFill>
                          <a:latin typeface="B Nazanin"/>
                          <a:cs typeface="B Nazanin" pitchFamily="2" charset="-78"/>
                        </a:rPr>
                        <a:t>-</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 </a:t>
                      </a:r>
                      <a:r>
                        <a:rPr lang="fa-IR" sz="1800" b="0" i="0" u="none" strike="noStrike" dirty="0" smtClean="0">
                          <a:solidFill>
                            <a:srgbClr val="000000"/>
                          </a:solidFill>
                          <a:latin typeface="B Nazanin"/>
                          <a:cs typeface="B Nazanin" pitchFamily="2" charset="-78"/>
                        </a:rPr>
                        <a:t>-</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2</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22</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12</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4</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8</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46</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867234">
                <a:tc>
                  <a:txBody>
                    <a:bodyPr/>
                    <a:lstStyle/>
                    <a:p>
                      <a:pPr algn="ctr" rtl="1" fontAlgn="ctr"/>
                      <a:r>
                        <a:rPr lang="fa-IR" sz="1800" b="0" i="0" u="none" strike="noStrike" dirty="0">
                          <a:solidFill>
                            <a:srgbClr val="000000"/>
                          </a:solidFill>
                          <a:latin typeface="B Nazanin"/>
                          <a:cs typeface="B Nazanin" pitchFamily="2" charset="-78"/>
                        </a:rPr>
                        <a:t>صندوق زنان </a:t>
                      </a:r>
                    </a:p>
                  </a:txBody>
                  <a:tcPr marL="5631" marR="5631" marT="563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 </a:t>
                      </a:r>
                      <a:r>
                        <a:rPr lang="fa-IR" sz="1800" b="0" i="0" u="none" strike="noStrike" dirty="0" smtClean="0">
                          <a:solidFill>
                            <a:srgbClr val="000000"/>
                          </a:solidFill>
                          <a:latin typeface="B Nazanin"/>
                          <a:cs typeface="B Nazanin" pitchFamily="2" charset="-78"/>
                        </a:rPr>
                        <a:t>-</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 </a:t>
                      </a:r>
                      <a:r>
                        <a:rPr lang="fa-IR" sz="1800" b="0" i="0" u="none" strike="noStrike" dirty="0" smtClean="0">
                          <a:solidFill>
                            <a:srgbClr val="000000"/>
                          </a:solidFill>
                          <a:latin typeface="B Nazanin"/>
                          <a:cs typeface="B Nazanin" pitchFamily="2" charset="-78"/>
                        </a:rPr>
                        <a:t>-</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1</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9</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a:t>
                      </a:r>
                      <a:r>
                        <a:rPr lang="fa-IR" sz="1800" b="0" i="0" u="none" strike="noStrike" dirty="0">
                          <a:solidFill>
                            <a:srgbClr val="000000"/>
                          </a:solidFill>
                          <a:latin typeface="B Nazanin"/>
                          <a:cs typeface="B Nazanin" pitchFamily="2" charset="-78"/>
                        </a:rPr>
                        <a:t> </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 </a:t>
                      </a:r>
                      <a:r>
                        <a:rPr lang="fa-IR" sz="1800" b="0" i="0" u="none" strike="noStrike" dirty="0" smtClean="0">
                          <a:solidFill>
                            <a:srgbClr val="000000"/>
                          </a:solidFill>
                          <a:latin typeface="B Nazanin"/>
                          <a:cs typeface="B Nazanin" pitchFamily="2" charset="-78"/>
                        </a:rPr>
                        <a:t>-</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1</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smtClean="0">
                          <a:solidFill>
                            <a:srgbClr val="000000"/>
                          </a:solidFill>
                          <a:latin typeface="B Nazanin"/>
                          <a:cs typeface="B Nazanin" pitchFamily="2" charset="-78"/>
                        </a:rPr>
                        <a:t>1</a:t>
                      </a:r>
                      <a:r>
                        <a:rPr lang="en-US" sz="1800" b="0" i="0" u="none" strike="noStrike" dirty="0" smtClean="0">
                          <a:solidFill>
                            <a:srgbClr val="000000"/>
                          </a:solidFill>
                          <a:latin typeface="B Nazanin"/>
                          <a:cs typeface="B Nazanin" pitchFamily="2" charset="-78"/>
                        </a:rPr>
                        <a:t>1</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041105">
                <a:tc>
                  <a:txBody>
                    <a:bodyPr/>
                    <a:lstStyle/>
                    <a:p>
                      <a:pPr algn="ctr" rtl="1" fontAlgn="ctr"/>
                      <a:r>
                        <a:rPr lang="fa-IR" sz="1800" b="0" i="0" u="none" strike="noStrike" dirty="0">
                          <a:solidFill>
                            <a:srgbClr val="000000"/>
                          </a:solidFill>
                          <a:latin typeface="B Nazanin"/>
                          <a:cs typeface="B Nazanin" pitchFamily="2" charset="-78"/>
                        </a:rPr>
                        <a:t>   </a:t>
                      </a:r>
                      <a:r>
                        <a:rPr lang="fa-IR" sz="1800" b="0" i="0" u="none" strike="noStrike" dirty="0" smtClean="0">
                          <a:solidFill>
                            <a:srgbClr val="000000"/>
                          </a:solidFill>
                          <a:latin typeface="B Nazanin"/>
                          <a:cs typeface="B Nazanin" pitchFamily="2" charset="-78"/>
                        </a:rPr>
                        <a:t>جمع کل</a:t>
                      </a:r>
                      <a:endParaRPr lang="fa-IR" sz="1800" b="0" i="0" u="none" strike="noStrike" dirty="0">
                        <a:solidFill>
                          <a:srgbClr val="000000"/>
                        </a:solidFill>
                        <a:latin typeface="B Nazanin"/>
                        <a:cs typeface="B Nazanin" pitchFamily="2" charset="-78"/>
                      </a:endParaRPr>
                    </a:p>
                  </a:txBody>
                  <a:tcPr marL="5631" marR="5631" marT="563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rtl="0" fontAlgn="ctr"/>
                      <a:r>
                        <a:rPr lang="en-US" sz="1800" b="0" i="0" u="none" strike="noStrike" dirty="0" smtClean="0">
                          <a:solidFill>
                            <a:srgbClr val="000000"/>
                          </a:solidFill>
                          <a:latin typeface="B Nazanin"/>
                          <a:cs typeface="B Nazanin" pitchFamily="2" charset="-78"/>
                        </a:rPr>
                        <a:t>10</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smtClean="0">
                          <a:solidFill>
                            <a:srgbClr val="000000"/>
                          </a:solidFill>
                          <a:latin typeface="B Nazanin"/>
                          <a:cs typeface="B Nazanin" pitchFamily="2" charset="-78"/>
                        </a:rPr>
                        <a:t>0</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11</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12</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2</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0</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1</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11</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fa-IR" sz="1800" b="0" i="0" u="none" strike="noStrike" dirty="0">
                          <a:solidFill>
                            <a:srgbClr val="000000"/>
                          </a:solidFill>
                          <a:latin typeface="B Nazanin"/>
                          <a:cs typeface="B Nazanin" pitchFamily="2" charset="-78"/>
                        </a:rPr>
                        <a:t>25</a:t>
                      </a: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12</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5</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11</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sz="1800" b="0" i="0" u="none" strike="noStrike" dirty="0" smtClean="0">
                          <a:solidFill>
                            <a:srgbClr val="000000"/>
                          </a:solidFill>
                          <a:latin typeface="B Nazanin"/>
                          <a:cs typeface="B Nazanin" pitchFamily="2" charset="-78"/>
                        </a:rPr>
                        <a:t>100</a:t>
                      </a:r>
                      <a:endParaRPr lang="fa-IR" sz="1800" b="0" i="0" u="none" strike="noStrike" dirty="0">
                        <a:solidFill>
                          <a:srgbClr val="000000"/>
                        </a:solidFill>
                        <a:latin typeface="B Nazanin"/>
                        <a:cs typeface="B Nazanin" pitchFamily="2" charset="-78"/>
                      </a:endParaRPr>
                    </a:p>
                  </a:txBody>
                  <a:tcPr marL="5631" marR="5631" marT="563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8" name="Title 7"/>
          <p:cNvSpPr>
            <a:spLocks noGrp="1"/>
          </p:cNvSpPr>
          <p:nvPr>
            <p:ph type="title"/>
          </p:nvPr>
        </p:nvSpPr>
        <p:spPr>
          <a:xfrm>
            <a:off x="304800" y="0"/>
            <a:ext cx="8686800" cy="1069848"/>
          </a:xfrm>
          <a:noFill/>
        </p:spPr>
        <p:txBody>
          <a:bodyPr>
            <a:noAutofit/>
          </a:bodyPr>
          <a:lstStyle/>
          <a:p>
            <a:pPr algn="ctr" rtl="1"/>
            <a: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Nazanin" pitchFamily="2" charset="-78"/>
              </a:rPr>
              <a:t>تعداد صندوق های حمایت از توسعه بخش کشاورزی </a:t>
            </a:r>
            <a:b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Nazanin" pitchFamily="2" charset="-78"/>
              </a:rPr>
            </a:br>
            <a: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Nazanin" pitchFamily="2" charset="-78"/>
              </a:rPr>
              <a:t>(استانی ،‌ تخصصی ،‌محصولی ،شهرستانی و زنان ) </a:t>
            </a:r>
            <a:b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Nazanin" pitchFamily="2" charset="-78"/>
              </a:rPr>
            </a:br>
            <a: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Nazanin" pitchFamily="2" charset="-78"/>
              </a:rPr>
              <a:t>1394 -1383</a:t>
            </a:r>
            <a:endParaRPr lang="en-US" sz="20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Nazanin" pitchFamily="2" charset="-78"/>
            </a:endParaRPr>
          </a:p>
        </p:txBody>
      </p:sp>
      <p:sp>
        <p:nvSpPr>
          <p:cNvPr id="4" name="Action Button: Return 3">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10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800" cy="841248"/>
          </a:xfrm>
        </p:spPr>
        <p:txBody>
          <a:bodyPr>
            <a:normAutofit/>
          </a:bodyPr>
          <a:lstStyle/>
          <a:p>
            <a:pPr algn="ctr" rtl="1"/>
            <a:r>
              <a:rPr lang="fa-IR" sz="20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cs typeface="B Nazanin" pitchFamily="2" charset="-78"/>
              </a:rPr>
              <a:t>سرمایه و بهره برداران صندوق های غیردولتی حمایت از توسعه بخش کشاورزی</a:t>
            </a:r>
            <a:br>
              <a:rPr lang="fa-IR" sz="20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cs typeface="B Nazanin" pitchFamily="2" charset="-78"/>
              </a:rPr>
            </a:br>
            <a:r>
              <a:rPr lang="fa-IR" sz="20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cs typeface="B Nazanin" pitchFamily="2" charset="-78"/>
              </a:rPr>
              <a:t> تا سال 94</a:t>
            </a:r>
            <a:endParaRPr lang="en-US" sz="2000" b="1" cap="none" dirty="0">
              <a:ln w="18000">
                <a:solidFill>
                  <a:schemeClr val="accent2">
                    <a:satMod val="140000"/>
                  </a:schemeClr>
                </a:solidFill>
                <a:prstDash val="solid"/>
                <a:miter lim="800000"/>
              </a:ln>
              <a:noFill/>
              <a:effectLst>
                <a:outerShdw blurRad="25500" dist="23000" dir="7020000" algn="tl">
                  <a:srgbClr val="000000">
                    <a:alpha val="50000"/>
                  </a:srgbClr>
                </a:outerShdw>
              </a:effectLst>
              <a:cs typeface="B Nazanin" pitchFamily="2" charset="-78"/>
            </a:endParaRPr>
          </a:p>
        </p:txBody>
      </p:sp>
      <p:graphicFrame>
        <p:nvGraphicFramePr>
          <p:cNvPr id="5" name="Table 4"/>
          <p:cNvGraphicFramePr>
            <a:graphicFrameLocks noGrp="1"/>
          </p:cNvGraphicFramePr>
          <p:nvPr/>
        </p:nvGraphicFramePr>
        <p:xfrm>
          <a:off x="533400" y="1143000"/>
          <a:ext cx="8396293" cy="5500200"/>
        </p:xfrm>
        <a:graphic>
          <a:graphicData uri="http://schemas.openxmlformats.org/drawingml/2006/table">
            <a:tbl>
              <a:tblPr rtl="1"/>
              <a:tblGrid>
                <a:gridCol w="1408471"/>
                <a:gridCol w="988674"/>
                <a:gridCol w="999858"/>
                <a:gridCol w="999858"/>
                <a:gridCol w="999858"/>
                <a:gridCol w="999858"/>
                <a:gridCol w="999858"/>
                <a:gridCol w="999858"/>
              </a:tblGrid>
              <a:tr h="381000">
                <a:tc rowSpan="2">
                  <a:txBody>
                    <a:bodyPr/>
                    <a:lstStyle/>
                    <a:p>
                      <a:pPr algn="ctr" rtl="1" fontAlgn="ctr"/>
                      <a:r>
                        <a:rPr lang="fa-IR" sz="1600" b="1" i="0" u="none" strike="noStrike" dirty="0">
                          <a:solidFill>
                            <a:srgbClr val="000000"/>
                          </a:solidFill>
                          <a:latin typeface="B Nazanin"/>
                          <a:cs typeface="B Nazanin" pitchFamily="2" charset="-78"/>
                        </a:rPr>
                        <a:t>عنوان </a:t>
                      </a:r>
                      <a:r>
                        <a:rPr lang="fa-IR" sz="1600" b="1" i="0" u="none" strike="noStrike" dirty="0" smtClean="0">
                          <a:solidFill>
                            <a:srgbClr val="000000"/>
                          </a:solidFill>
                          <a:latin typeface="B Nazanin"/>
                          <a:cs typeface="B Nazanin" pitchFamily="2" charset="-78"/>
                        </a:rPr>
                        <a:t>صندوق</a:t>
                      </a:r>
                      <a:endParaRPr lang="fa-IR" sz="1600" b="1" i="0" u="none" strike="noStrike" dirty="0">
                        <a:solidFill>
                          <a:srgbClr val="000000"/>
                        </a:solidFill>
                        <a:latin typeface="B Nazanin"/>
                        <a:cs typeface="B Nazanin" pitchFamily="2" charset="-78"/>
                      </a:endParaRPr>
                    </a:p>
                  </a:txBody>
                  <a:tcPr marL="5631" marR="5631" marT="5631"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rowSpan="2">
                  <a:txBody>
                    <a:bodyPr/>
                    <a:lstStyle/>
                    <a:p>
                      <a:pPr algn="ctr" rtl="1" fontAlgn="ctr"/>
                      <a:r>
                        <a:rPr lang="fa-IR" sz="1600" b="1" i="0" u="none" strike="noStrike" dirty="0" smtClean="0">
                          <a:solidFill>
                            <a:srgbClr val="000000"/>
                          </a:solidFill>
                          <a:latin typeface="B Nazanin"/>
                          <a:cs typeface="B Nazanin" pitchFamily="2" charset="-78"/>
                        </a:rPr>
                        <a:t>تعداد</a:t>
                      </a:r>
                      <a:r>
                        <a:rPr lang="fa-IR" sz="1600" b="1" i="0" u="none" strike="noStrike" baseline="0" dirty="0" smtClean="0">
                          <a:solidFill>
                            <a:srgbClr val="000000"/>
                          </a:solidFill>
                          <a:latin typeface="B Nazanin"/>
                          <a:cs typeface="B Nazanin" pitchFamily="2" charset="-78"/>
                        </a:rPr>
                        <a:t> صندوق</a:t>
                      </a:r>
                      <a:endParaRPr lang="fa-IR" sz="1600" b="1" i="0" u="none" strike="noStrike" dirty="0">
                        <a:solidFill>
                          <a:srgbClr val="000000"/>
                        </a:solidFill>
                        <a:latin typeface="B Nazanin"/>
                        <a:cs typeface="B Nazanin" pitchFamily="2" charset="-78"/>
                      </a:endParaRPr>
                    </a:p>
                  </a:txBody>
                  <a:tcPr marL="5631" marR="5631" marT="5631"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gridSpan="3">
                  <a:txBody>
                    <a:bodyPr/>
                    <a:lstStyle/>
                    <a:p>
                      <a:pPr algn="ctr" rtl="1" fontAlgn="ctr"/>
                      <a:r>
                        <a:rPr lang="fa-IR" sz="1600" b="1" i="0" u="none" strike="noStrike" dirty="0" smtClean="0">
                          <a:solidFill>
                            <a:srgbClr val="000000"/>
                          </a:solidFill>
                          <a:latin typeface="B Lotus"/>
                          <a:cs typeface="B Nazanin" pitchFamily="2" charset="-78"/>
                        </a:rPr>
                        <a:t>سرمایه</a:t>
                      </a:r>
                      <a:r>
                        <a:rPr lang="fa-IR" sz="1600" b="1" dirty="0" smtClean="0">
                          <a:solidFill>
                            <a:schemeClr val="bg2">
                              <a:lumMod val="25000"/>
                            </a:schemeClr>
                          </a:solidFill>
                          <a:cs typeface="B Nazanin" pitchFamily="2" charset="-78"/>
                        </a:rPr>
                        <a:t>(میلیارد ریال) </a:t>
                      </a:r>
                      <a:endParaRPr lang="fa-IR" sz="1600" b="1" i="0" u="none" strike="noStrike" dirty="0">
                        <a:solidFill>
                          <a:srgbClr val="000000"/>
                        </a:solidFill>
                        <a:latin typeface="B Lotus"/>
                        <a:cs typeface="B Nazanin"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hMerge="1">
                  <a:txBody>
                    <a:bodyPr/>
                    <a:lstStyle/>
                    <a:p>
                      <a:pPr algn="ctr" rtl="1" fontAlgn="ctr"/>
                      <a:endParaRPr lang="fa-IR" sz="1600" b="0" i="0" u="none" strike="noStrike" dirty="0">
                        <a:solidFill>
                          <a:srgbClr val="000000"/>
                        </a:solidFill>
                        <a:latin typeface="B Lotus"/>
                        <a:cs typeface="B Nazanin"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hMerge="1">
                  <a:txBody>
                    <a:bodyPr/>
                    <a:lstStyle/>
                    <a:p>
                      <a:pPr algn="ctr" rtl="1" fontAlgn="ctr"/>
                      <a:endParaRPr lang="fa-IR" sz="1600" b="0" i="0" u="none" strike="noStrike" dirty="0">
                        <a:solidFill>
                          <a:srgbClr val="000000"/>
                        </a:solidFill>
                        <a:latin typeface="B Lotus"/>
                        <a:cs typeface="B Nazanin"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gridSpan="3">
                  <a:txBody>
                    <a:bodyPr/>
                    <a:lstStyle/>
                    <a:p>
                      <a:pPr algn="ctr" rtl="1" fontAlgn="ctr"/>
                      <a:r>
                        <a:rPr lang="fa-IR" sz="1600" b="1" i="0" u="none" strike="noStrike" dirty="0" smtClean="0">
                          <a:solidFill>
                            <a:srgbClr val="000000"/>
                          </a:solidFill>
                          <a:latin typeface="B Lotus"/>
                          <a:cs typeface="B Nazanin" pitchFamily="2" charset="-78"/>
                        </a:rPr>
                        <a:t>تعداد بهره برداران</a:t>
                      </a:r>
                      <a:endParaRPr lang="fa-IR" sz="1600" b="1" i="0" u="none" strike="noStrike" dirty="0">
                        <a:solidFill>
                          <a:srgbClr val="000000"/>
                        </a:solidFill>
                        <a:latin typeface="B Lotus"/>
                        <a:cs typeface="B Nazanin"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hMerge="1">
                  <a:txBody>
                    <a:bodyPr/>
                    <a:lstStyle/>
                    <a:p>
                      <a:pPr algn="ctr" rtl="1" fontAlgn="ctr"/>
                      <a:endParaRPr lang="fa-IR" sz="1600" b="0" i="0" u="none" strike="noStrike" dirty="0">
                        <a:solidFill>
                          <a:srgbClr val="000000"/>
                        </a:solidFill>
                        <a:latin typeface="B Lotus"/>
                        <a:cs typeface="B Nazanin"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hMerge="1">
                  <a:txBody>
                    <a:bodyPr/>
                    <a:lstStyle/>
                    <a:p>
                      <a:pPr algn="ctr" rtl="1" fontAlgn="ctr"/>
                      <a:endParaRPr lang="fa-IR" sz="1600" b="0" i="0" u="none" strike="noStrike" dirty="0">
                        <a:solidFill>
                          <a:srgbClr val="000000"/>
                        </a:solidFill>
                        <a:latin typeface="B Lotus"/>
                        <a:cs typeface="B Nazanin"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r>
              <a:tr h="792000">
                <a:tc vMerge="1">
                  <a:txBody>
                    <a:bodyPr/>
                    <a:lstStyle/>
                    <a:p>
                      <a:pPr algn="ctr" rtl="1" fontAlgn="ctr"/>
                      <a:endParaRPr lang="fa-IR" sz="1600" b="0" i="0" u="none" strike="noStrike" dirty="0">
                        <a:solidFill>
                          <a:srgbClr val="000000"/>
                        </a:solidFill>
                        <a:latin typeface="B Nazanin"/>
                        <a:cs typeface="B Nazanin" pitchFamily="2" charset="-78"/>
                      </a:endParaRPr>
                    </a:p>
                  </a:txBody>
                  <a:tcPr marL="5631" marR="5631" marT="563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vMerge="1">
                  <a:txBody>
                    <a:bodyPr/>
                    <a:lstStyle/>
                    <a:p>
                      <a:pPr rtl="1"/>
                      <a:endParaRPr lang="fa-IR"/>
                    </a:p>
                  </a:txBody>
                  <a:tcPr/>
                </a:tc>
                <a:tc>
                  <a:txBody>
                    <a:bodyPr/>
                    <a:lstStyle/>
                    <a:p>
                      <a:pPr algn="ctr" rtl="1" fontAlgn="ctr"/>
                      <a:r>
                        <a:rPr lang="fa-IR" sz="1600" b="1" i="0" u="none" strike="noStrike" dirty="0" smtClean="0">
                          <a:solidFill>
                            <a:srgbClr val="000000"/>
                          </a:solidFill>
                          <a:latin typeface="B Lotus"/>
                          <a:cs typeface="B Nazanin" pitchFamily="2" charset="-78"/>
                        </a:rPr>
                        <a:t>کل</a:t>
                      </a:r>
                      <a:r>
                        <a:rPr lang="fa-IR" sz="1600" b="1" i="0" u="none" strike="noStrike" baseline="0" dirty="0" smtClean="0">
                          <a:solidFill>
                            <a:srgbClr val="000000"/>
                          </a:solidFill>
                          <a:latin typeface="B Lotus"/>
                          <a:cs typeface="B Nazanin" pitchFamily="2" charset="-78"/>
                        </a:rPr>
                        <a:t> </a:t>
                      </a:r>
                      <a:r>
                        <a:rPr lang="fa-IR" sz="1600" b="1" i="0" u="none" strike="noStrike" dirty="0" smtClean="0">
                          <a:solidFill>
                            <a:srgbClr val="000000"/>
                          </a:solidFill>
                          <a:latin typeface="B Lotus"/>
                          <a:cs typeface="B Nazanin" pitchFamily="2" charset="-78"/>
                        </a:rPr>
                        <a:t>سرمايه</a:t>
                      </a:r>
                      <a:endParaRPr lang="fa-IR" sz="1600" b="1" i="0" u="none" strike="noStrike" dirty="0">
                        <a:solidFill>
                          <a:srgbClr val="000000"/>
                        </a:solidFill>
                        <a:latin typeface="B Lotus"/>
                        <a:cs typeface="B Nazanin"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1" fontAlgn="ctr"/>
                      <a:r>
                        <a:rPr lang="fa-IR" sz="1600" b="1" i="0" u="none" strike="noStrike" dirty="0">
                          <a:solidFill>
                            <a:srgbClr val="000000"/>
                          </a:solidFill>
                          <a:latin typeface="B Lotus"/>
                          <a:cs typeface="B Nazanin" pitchFamily="2" charset="-78"/>
                        </a:rPr>
                        <a:t>سهم </a:t>
                      </a:r>
                      <a:r>
                        <a:rPr lang="fa-IR" sz="1600" b="1" i="0" u="none" strike="noStrike" dirty="0" smtClean="0">
                          <a:solidFill>
                            <a:srgbClr val="000000"/>
                          </a:solidFill>
                          <a:latin typeface="B Lotus"/>
                          <a:cs typeface="B Nazanin" pitchFamily="2" charset="-78"/>
                        </a:rPr>
                        <a:t>غیردولتی</a:t>
                      </a:r>
                      <a:endParaRPr lang="fa-IR" sz="1600" b="1" i="0" u="none" strike="noStrike" dirty="0">
                        <a:solidFill>
                          <a:srgbClr val="000000"/>
                        </a:solidFill>
                        <a:latin typeface="B Lotus"/>
                        <a:cs typeface="B Nazanin"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1" fontAlgn="ctr"/>
                      <a:r>
                        <a:rPr lang="fa-IR" sz="1600" b="1" i="0" u="none" strike="noStrike" dirty="0">
                          <a:solidFill>
                            <a:srgbClr val="000000"/>
                          </a:solidFill>
                          <a:latin typeface="B Lotus"/>
                          <a:cs typeface="B Nazanin" pitchFamily="2" charset="-78"/>
                        </a:rPr>
                        <a:t>سهم دولت</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1" fontAlgn="ctr"/>
                      <a:r>
                        <a:rPr lang="fa-IR" sz="1600" b="1" i="0" u="none" strike="noStrike" dirty="0" smtClean="0">
                          <a:solidFill>
                            <a:srgbClr val="000000"/>
                          </a:solidFill>
                          <a:latin typeface="B Lotus"/>
                          <a:cs typeface="B Nazanin" pitchFamily="2" charset="-78"/>
                        </a:rPr>
                        <a:t>تشكل </a:t>
                      </a:r>
                      <a:endParaRPr lang="fa-IR" sz="1600" b="1" i="0" u="none" strike="noStrike" dirty="0">
                        <a:solidFill>
                          <a:srgbClr val="000000"/>
                        </a:solidFill>
                        <a:latin typeface="B Lotus"/>
                        <a:cs typeface="B Nazanin"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1" fontAlgn="ctr"/>
                      <a:r>
                        <a:rPr lang="fa-IR" sz="1600" b="1" i="0" u="none" strike="noStrike" dirty="0" smtClean="0">
                          <a:solidFill>
                            <a:srgbClr val="000000"/>
                          </a:solidFill>
                          <a:latin typeface="B Lotus"/>
                          <a:cs typeface="B Nazanin" pitchFamily="2" charset="-78"/>
                        </a:rPr>
                        <a:t>افراد </a:t>
                      </a:r>
                      <a:r>
                        <a:rPr lang="fa-IR" sz="1600" b="1" i="0" u="none" strike="noStrike" dirty="0">
                          <a:solidFill>
                            <a:srgbClr val="000000"/>
                          </a:solidFill>
                          <a:latin typeface="B Lotus"/>
                          <a:cs typeface="B Nazanin" pitchFamily="2" charset="-78"/>
                        </a:rPr>
                        <a:t>حقيقي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1" fontAlgn="ctr"/>
                      <a:r>
                        <a:rPr lang="fa-IR" sz="1600" b="1" i="0" u="none" strike="noStrike" dirty="0" smtClean="0">
                          <a:solidFill>
                            <a:srgbClr val="000000"/>
                          </a:solidFill>
                          <a:latin typeface="B Lotus"/>
                          <a:cs typeface="B Nazanin" pitchFamily="2" charset="-78"/>
                        </a:rPr>
                        <a:t>افراد </a:t>
                      </a:r>
                      <a:r>
                        <a:rPr lang="fa-IR" sz="1600" b="1" i="0" u="none" strike="noStrike" dirty="0">
                          <a:solidFill>
                            <a:srgbClr val="000000"/>
                          </a:solidFill>
                          <a:latin typeface="B Lotus"/>
                          <a:cs typeface="B Nazanin" pitchFamily="2" charset="-78"/>
                        </a:rPr>
                        <a:t>مستقل</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alpha val="65882"/>
                      </a:schemeClr>
                    </a:solidFill>
                  </a:tcPr>
                </a:tc>
              </a:tr>
              <a:tr h="792000">
                <a:tc>
                  <a:txBody>
                    <a:bodyPr/>
                    <a:lstStyle/>
                    <a:p>
                      <a:pPr algn="ctr" rtl="1" fontAlgn="ctr"/>
                      <a:r>
                        <a:rPr lang="fa-IR" sz="1600" b="1" i="0" u="none" strike="noStrike" dirty="0" smtClean="0">
                          <a:solidFill>
                            <a:srgbClr val="000000"/>
                          </a:solidFill>
                          <a:latin typeface="B Nazanin"/>
                          <a:cs typeface="B Nazanin" pitchFamily="2" charset="-78"/>
                        </a:rPr>
                        <a:t>تخصصی و محصولی </a:t>
                      </a:r>
                      <a:endParaRPr lang="fa-IR" sz="1600" b="1" i="0" u="none" strike="noStrike" dirty="0">
                        <a:solidFill>
                          <a:srgbClr val="000000"/>
                        </a:solidFill>
                        <a:latin typeface="B Nazanin"/>
                        <a:cs typeface="B Nazanin" pitchFamily="2" charset="-78"/>
                      </a:endParaRPr>
                    </a:p>
                  </a:txBody>
                  <a:tcPr marL="5631" marR="5631" marT="5631"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1" fontAlgn="ctr"/>
                      <a:r>
                        <a:rPr lang="en-US" sz="1600" b="0" i="0" u="none" strike="noStrike" dirty="0" smtClean="0">
                          <a:solidFill>
                            <a:srgbClr val="000000"/>
                          </a:solidFill>
                          <a:latin typeface="B Nazanin"/>
                          <a:cs typeface="B Nazanin" pitchFamily="2" charset="-78"/>
                        </a:rPr>
                        <a:t>6</a:t>
                      </a:r>
                      <a:endParaRPr lang="fa-IR" sz="1600" b="0" i="0" u="none" strike="noStrike" dirty="0">
                        <a:solidFill>
                          <a:srgbClr val="000000"/>
                        </a:solidFill>
                        <a:latin typeface="B Nazanin"/>
                        <a:cs typeface="B Nazanin" pitchFamily="2" charset="-78"/>
                      </a:endParaRPr>
                    </a:p>
                  </a:txBody>
                  <a:tcPr marL="5631" marR="5631" marT="5631"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0" fontAlgn="ctr"/>
                      <a:r>
                        <a:rPr lang="fa-IR" sz="1600" b="1" i="0" u="none" strike="noStrike" smtClean="0">
                          <a:solidFill>
                            <a:srgbClr val="000000"/>
                          </a:solidFill>
                          <a:latin typeface="B Lotus"/>
                          <a:cs typeface="B Lotus" pitchFamily="2" charset="-78"/>
                        </a:rPr>
                        <a:t>24962</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1332</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1163</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586</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40978</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alpha val="65882"/>
                      </a:schemeClr>
                    </a:solidFill>
                  </a:tcPr>
                </a:tc>
                <a:tc>
                  <a:txBody>
                    <a:bodyPr/>
                    <a:lstStyle/>
                    <a:p>
                      <a:pPr algn="ctr" rtl="0" fontAlgn="ctr"/>
                      <a:r>
                        <a:rPr lang="en-US" sz="1600" b="1" i="0" u="none" strike="noStrike" dirty="0">
                          <a:solidFill>
                            <a:srgbClr val="000000"/>
                          </a:solidFill>
                          <a:latin typeface="B Lotus"/>
                          <a:cs typeface="B Lotus" pitchFamily="2" charset="-78"/>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alpha val="65882"/>
                      </a:schemeClr>
                    </a:solidFill>
                  </a:tcPr>
                </a:tc>
              </a:tr>
              <a:tr h="254696">
                <a:tc>
                  <a:txBody>
                    <a:bodyPr/>
                    <a:lstStyle/>
                    <a:p>
                      <a:pPr algn="ctr" rtl="1" fontAlgn="ctr"/>
                      <a:r>
                        <a:rPr lang="fa-IR" sz="1800" b="1" i="0" u="none" strike="noStrike" dirty="0" smtClean="0">
                          <a:solidFill>
                            <a:srgbClr val="000000"/>
                          </a:solidFill>
                          <a:latin typeface="B Nazanin"/>
                          <a:cs typeface="B Nazanin" pitchFamily="2" charset="-78"/>
                        </a:rPr>
                        <a:t>منابع</a:t>
                      </a:r>
                      <a:r>
                        <a:rPr lang="fa-IR" sz="1800" b="1" i="0" u="none" strike="noStrike" baseline="0" dirty="0" smtClean="0">
                          <a:solidFill>
                            <a:srgbClr val="000000"/>
                          </a:solidFill>
                          <a:latin typeface="B Nazanin"/>
                          <a:cs typeface="B Nazanin" pitchFamily="2" charset="-78"/>
                        </a:rPr>
                        <a:t> طبیعی</a:t>
                      </a:r>
                      <a:endParaRPr lang="fa-IR" sz="1800" b="1" i="0" u="none" strike="noStrike" dirty="0" smtClean="0">
                        <a:solidFill>
                          <a:srgbClr val="000000"/>
                        </a:solidFill>
                        <a:latin typeface="B Nazanin"/>
                        <a:cs typeface="B Nazanin" pitchFamily="2" charset="-78"/>
                      </a:endParaRPr>
                    </a:p>
                    <a:p>
                      <a:endParaRPr lang="en-US" dirty="0"/>
                    </a:p>
                  </a:txBody>
                  <a:tcPr marL="5715" marR="5715" marT="571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algn="ctr" rtl="1" fontAlgn="ctr"/>
                      <a:r>
                        <a:rPr lang="fa-IR" sz="1600" b="0" i="0" u="none" strike="noStrike" dirty="0" smtClean="0">
                          <a:solidFill>
                            <a:srgbClr val="000000"/>
                          </a:solidFill>
                          <a:latin typeface="B Nazanin"/>
                          <a:cs typeface="B Nazanin" pitchFamily="2" charset="-78"/>
                        </a:rPr>
                        <a:t>4</a:t>
                      </a:r>
                      <a:endParaRPr lang="fa-IR" sz="1600" b="0" i="0" u="none" strike="noStrike" dirty="0">
                        <a:solidFill>
                          <a:srgbClr val="000000"/>
                        </a:solidFill>
                        <a:latin typeface="B Nazanin"/>
                        <a:cs typeface="B Nazanin" pitchFamily="2" charset="-78"/>
                      </a:endParaRPr>
                    </a:p>
                  </a:txBody>
                  <a:tcPr marL="5631" marR="5631" marT="5631"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algn="ctr" rtl="0" fontAlgn="ctr"/>
                      <a:r>
                        <a:rPr lang="fa-IR" sz="1600" b="1" i="0" u="none" strike="noStrike" dirty="0" smtClean="0">
                          <a:solidFill>
                            <a:srgbClr val="000000"/>
                          </a:solidFill>
                          <a:latin typeface="B Lotus"/>
                          <a:cs typeface="B Lotus" pitchFamily="2" charset="-78"/>
                        </a:rPr>
                        <a:t>730</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373</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357</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105</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1048</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65882"/>
                      </a:schemeClr>
                    </a:solidFill>
                  </a:tcPr>
                </a:tc>
                <a:tc>
                  <a:txBody>
                    <a:bodyPr/>
                    <a:lstStyle/>
                    <a:p>
                      <a:pPr algn="ctr" rtl="0" fontAlgn="ctr"/>
                      <a:r>
                        <a:rPr lang="en-US" sz="1600" b="1" i="0" u="none" strike="noStrike" dirty="0">
                          <a:solidFill>
                            <a:srgbClr val="000000"/>
                          </a:solidFill>
                          <a:latin typeface="B Lotus"/>
                          <a:cs typeface="B Lotus" pitchFamily="2" charset="-78"/>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65882"/>
                      </a:schemeClr>
                    </a:solidFill>
                  </a:tcPr>
                </a:tc>
              </a:tr>
              <a:tr h="604845">
                <a:tc>
                  <a:txBody>
                    <a:bodyPr/>
                    <a:lstStyle/>
                    <a:p>
                      <a:pPr algn="ctr" rtl="1" fontAlgn="ctr">
                        <a:lnSpc>
                          <a:spcPct val="115000"/>
                        </a:lnSpc>
                        <a:spcAft>
                          <a:spcPts val="0"/>
                        </a:spcAft>
                      </a:pPr>
                      <a:r>
                        <a:rPr lang="fa-IR" sz="1600" b="1" kern="1200" dirty="0">
                          <a:solidFill>
                            <a:srgbClr val="000000"/>
                          </a:solidFill>
                          <a:latin typeface="B Nazanin"/>
                          <a:ea typeface="Times New Roman"/>
                          <a:cs typeface="B Nazanin"/>
                        </a:rPr>
                        <a:t>استانی </a:t>
                      </a:r>
                      <a:endParaRPr lang="en-US" sz="1100" dirty="0">
                        <a:latin typeface="Calibri"/>
                        <a:ea typeface="Calibri"/>
                        <a:cs typeface="Arial"/>
                      </a:endParaRPr>
                    </a:p>
                  </a:txBody>
                  <a:tcPr marL="5715" marR="5715" marT="571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1" fontAlgn="ctr">
                        <a:lnSpc>
                          <a:spcPct val="115000"/>
                        </a:lnSpc>
                        <a:spcAft>
                          <a:spcPts val="0"/>
                        </a:spcAft>
                      </a:pPr>
                      <a:r>
                        <a:rPr lang="fa-IR" sz="1600" kern="1200" dirty="0">
                          <a:solidFill>
                            <a:srgbClr val="000000"/>
                          </a:solidFill>
                          <a:latin typeface="B Nazanin"/>
                          <a:ea typeface="Times New Roman"/>
                          <a:cs typeface="B Nazanin"/>
                        </a:rPr>
                        <a:t>32 </a:t>
                      </a:r>
                      <a:endParaRPr lang="en-US" sz="1100" dirty="0">
                        <a:latin typeface="Calibri"/>
                        <a:ea typeface="Calibri"/>
                        <a:cs typeface="Arial"/>
                      </a:endParaRPr>
                    </a:p>
                  </a:txBody>
                  <a:tcPr marL="5715" marR="5715" marT="571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0" fontAlgn="ctr">
                        <a:lnSpc>
                          <a:spcPct val="115000"/>
                        </a:lnSpc>
                        <a:spcAft>
                          <a:spcPts val="0"/>
                        </a:spcAft>
                      </a:pPr>
                      <a:r>
                        <a:rPr lang="fa-IR" sz="1600" b="1" kern="1200" dirty="0" smtClean="0">
                          <a:solidFill>
                            <a:srgbClr val="000000"/>
                          </a:solidFill>
                          <a:latin typeface="B Lotus"/>
                          <a:ea typeface="Times New Roman"/>
                          <a:cs typeface="Arial"/>
                        </a:rPr>
                        <a:t>6943</a:t>
                      </a:r>
                      <a:endParaRPr lang="en-US" sz="1100" dirty="0">
                        <a:latin typeface="Calibri"/>
                        <a:ea typeface="Calibri"/>
                        <a:cs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3788</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3155</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lnSpc>
                          <a:spcPct val="115000"/>
                        </a:lnSpc>
                        <a:spcAft>
                          <a:spcPts val="0"/>
                        </a:spcAft>
                      </a:pPr>
                      <a:r>
                        <a:rPr lang="fa-IR" sz="1600" b="1" kern="1200" dirty="0" smtClean="0">
                          <a:solidFill>
                            <a:srgbClr val="000000"/>
                          </a:solidFill>
                          <a:latin typeface="B Lotus"/>
                          <a:ea typeface="Times New Roman"/>
                          <a:cs typeface="Arial"/>
                        </a:rPr>
                        <a:t>5672</a:t>
                      </a:r>
                      <a:endParaRPr lang="en-US" sz="1100" dirty="0">
                        <a:latin typeface="Calibri"/>
                        <a:ea typeface="Calibri"/>
                        <a:cs typeface="Arial"/>
                      </a:endParaRP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lnSpc>
                          <a:spcPct val="115000"/>
                        </a:lnSpc>
                        <a:spcAft>
                          <a:spcPts val="0"/>
                        </a:spcAft>
                      </a:pPr>
                      <a:r>
                        <a:rPr lang="en-US" sz="1600" b="1" kern="1200" dirty="0">
                          <a:solidFill>
                            <a:srgbClr val="000000"/>
                          </a:solidFill>
                          <a:latin typeface="B Lotus"/>
                          <a:ea typeface="Times New Roman"/>
                          <a:cs typeface="Arial"/>
                        </a:rPr>
                        <a:t>0</a:t>
                      </a:r>
                      <a:endParaRPr lang="en-US" sz="1100" dirty="0">
                        <a:latin typeface="Calibri"/>
                        <a:ea typeface="Calibri"/>
                        <a:cs typeface="Arial"/>
                      </a:endParaRP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lnSpc>
                          <a:spcPct val="115000"/>
                        </a:lnSpc>
                        <a:spcAft>
                          <a:spcPts val="0"/>
                        </a:spcAft>
                      </a:pPr>
                      <a:r>
                        <a:rPr lang="en-US" sz="1600" b="1" kern="1200" dirty="0">
                          <a:solidFill>
                            <a:srgbClr val="000000"/>
                          </a:solidFill>
                          <a:latin typeface="B Lotus"/>
                          <a:ea typeface="Times New Roman"/>
                          <a:cs typeface="Arial"/>
                        </a:rPr>
                        <a:t>0</a:t>
                      </a:r>
                      <a:endParaRPr lang="en-US" sz="1100" dirty="0">
                        <a:latin typeface="Calibri"/>
                        <a:ea typeface="Calibri"/>
                        <a:cs typeface="Arial"/>
                      </a:endParaRP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r>
              <a:tr h="792000">
                <a:tc>
                  <a:txBody>
                    <a:bodyPr/>
                    <a:lstStyle/>
                    <a:p>
                      <a:pPr algn="ctr" rtl="1" fontAlgn="ctr"/>
                      <a:r>
                        <a:rPr lang="fa-IR" sz="1600" b="1" i="0" u="none" strike="noStrike" dirty="0" smtClean="0">
                          <a:solidFill>
                            <a:srgbClr val="000000"/>
                          </a:solidFill>
                          <a:latin typeface="B Nazanin"/>
                          <a:cs typeface="B Nazanin" pitchFamily="2" charset="-78"/>
                        </a:rPr>
                        <a:t>شهرستانی </a:t>
                      </a:r>
                      <a:endParaRPr lang="fa-IR" sz="1600" b="1" i="0" u="none" strike="noStrike" dirty="0">
                        <a:solidFill>
                          <a:srgbClr val="000000"/>
                        </a:solidFill>
                        <a:latin typeface="B Nazanin"/>
                        <a:cs typeface="B Nazanin" pitchFamily="2" charset="-78"/>
                      </a:endParaRPr>
                    </a:p>
                  </a:txBody>
                  <a:tcPr marL="5631" marR="5631" marT="5631"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1" fontAlgn="ctr"/>
                      <a:r>
                        <a:rPr lang="en-US" sz="1600" b="0" i="0" u="none" strike="noStrike" dirty="0" smtClean="0">
                          <a:solidFill>
                            <a:srgbClr val="000000"/>
                          </a:solidFill>
                          <a:latin typeface="B Nazanin"/>
                          <a:cs typeface="B Nazanin" pitchFamily="2" charset="-78"/>
                        </a:rPr>
                        <a:t>47</a:t>
                      </a:r>
                      <a:endParaRPr lang="fa-IR" sz="1600" b="0" i="0" u="none" strike="noStrike" dirty="0">
                        <a:solidFill>
                          <a:srgbClr val="000000"/>
                        </a:solidFill>
                        <a:latin typeface="B Nazanin"/>
                        <a:cs typeface="B Nazanin" pitchFamily="2" charset="-78"/>
                      </a:endParaRPr>
                    </a:p>
                  </a:txBody>
                  <a:tcPr marL="5631" marR="5631" marT="5631"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0" fontAlgn="ctr"/>
                      <a:r>
                        <a:rPr lang="fa-IR" sz="1600" b="1" i="0" u="none" strike="noStrike" dirty="0" smtClean="0">
                          <a:solidFill>
                            <a:srgbClr val="000000"/>
                          </a:solidFill>
                          <a:latin typeface="B Lotus"/>
                          <a:cs typeface="B Lotus" pitchFamily="2" charset="-78"/>
                        </a:rPr>
                        <a:t>130</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676</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627</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718</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18334</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en-US" sz="1600" b="1" i="0" u="none" strike="noStrike" dirty="0">
                          <a:solidFill>
                            <a:srgbClr val="000000"/>
                          </a:solidFill>
                          <a:latin typeface="B Lotus"/>
                          <a:cs typeface="B Lotus" pitchFamily="2" charset="-78"/>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r>
              <a:tr h="792000">
                <a:tc>
                  <a:txBody>
                    <a:bodyPr/>
                    <a:lstStyle/>
                    <a:p>
                      <a:pPr algn="ctr" rtl="1" fontAlgn="ctr"/>
                      <a:r>
                        <a:rPr lang="fa-IR" sz="1600" b="1" i="0" u="none" strike="noStrike" dirty="0" smtClean="0">
                          <a:solidFill>
                            <a:srgbClr val="000000"/>
                          </a:solidFill>
                          <a:latin typeface="B Nazanin"/>
                          <a:cs typeface="B Nazanin" pitchFamily="2" charset="-78"/>
                        </a:rPr>
                        <a:t>زنان </a:t>
                      </a:r>
                      <a:endParaRPr lang="fa-IR" sz="1600" b="1" i="0" u="none" strike="noStrike" dirty="0">
                        <a:solidFill>
                          <a:srgbClr val="000000"/>
                        </a:solidFill>
                        <a:latin typeface="B Nazanin"/>
                        <a:cs typeface="B Nazanin" pitchFamily="2" charset="-78"/>
                      </a:endParaRPr>
                    </a:p>
                  </a:txBody>
                  <a:tcPr marL="5631" marR="5631" marT="5631"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1" fontAlgn="ctr"/>
                      <a:r>
                        <a:rPr lang="en-US" sz="1600" b="0" i="0" u="none" strike="noStrike" dirty="0" smtClean="0">
                          <a:solidFill>
                            <a:srgbClr val="000000"/>
                          </a:solidFill>
                          <a:latin typeface="B Nazanin"/>
                          <a:cs typeface="B Nazanin" pitchFamily="2" charset="-78"/>
                        </a:rPr>
                        <a:t>12</a:t>
                      </a:r>
                      <a:endParaRPr lang="fa-IR" sz="1600" b="0" i="0" u="none" strike="noStrike" dirty="0">
                        <a:solidFill>
                          <a:srgbClr val="000000"/>
                        </a:solidFill>
                        <a:latin typeface="B Nazanin"/>
                        <a:cs typeface="B Nazanin" pitchFamily="2" charset="-78"/>
                      </a:endParaRPr>
                    </a:p>
                  </a:txBody>
                  <a:tcPr marL="5631" marR="5631" marT="5631"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0" fontAlgn="ctr"/>
                      <a:r>
                        <a:rPr lang="fa-IR" sz="1600" b="1" i="0" u="none" strike="noStrike" dirty="0" smtClean="0">
                          <a:solidFill>
                            <a:srgbClr val="000000"/>
                          </a:solidFill>
                          <a:latin typeface="B Lotus"/>
                          <a:cs typeface="B Lotus" pitchFamily="2" charset="-78"/>
                        </a:rPr>
                        <a:t>528</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269</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259</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12</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a-IR" sz="1600" b="1" i="0" u="none" strike="noStrike" dirty="0" smtClean="0">
                          <a:solidFill>
                            <a:srgbClr val="000000"/>
                          </a:solidFill>
                          <a:latin typeface="B Lotus"/>
                          <a:cs typeface="B Lotus" pitchFamily="2" charset="-78"/>
                        </a:rPr>
                        <a:t>7474</a:t>
                      </a:r>
                      <a:endParaRPr lang="en-US" sz="1600" b="1" i="0" u="none" strike="noStrike" dirty="0" smtClean="0">
                        <a:solidFill>
                          <a:srgbClr val="000000"/>
                        </a:solidFill>
                        <a:latin typeface="B Lotus"/>
                        <a:cs typeface="B Lotus" pitchFamily="2" charset="-78"/>
                      </a:endParaRPr>
                    </a:p>
                    <a:p>
                      <a:pPr algn="ctr" rtl="0" fontAlgn="ct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3077</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5882"/>
                      </a:schemeClr>
                    </a:solidFill>
                  </a:tcPr>
                </a:tc>
              </a:tr>
              <a:tr h="792000">
                <a:tc>
                  <a:txBody>
                    <a:bodyPr/>
                    <a:lstStyle/>
                    <a:p>
                      <a:pPr algn="ctr" rtl="1" fontAlgn="ctr"/>
                      <a:r>
                        <a:rPr lang="fa-IR" sz="1600" b="1" i="0" u="none" strike="noStrike" dirty="0">
                          <a:solidFill>
                            <a:srgbClr val="000000"/>
                          </a:solidFill>
                          <a:latin typeface="B Nazanin"/>
                          <a:cs typeface="B Nazanin" pitchFamily="2" charset="-78"/>
                        </a:rPr>
                        <a:t>   </a:t>
                      </a:r>
                      <a:r>
                        <a:rPr lang="fa-IR" sz="1600" b="1" i="0" u="none" strike="noStrike" dirty="0" smtClean="0">
                          <a:solidFill>
                            <a:srgbClr val="000000"/>
                          </a:solidFill>
                          <a:latin typeface="B Nazanin"/>
                          <a:cs typeface="B Nazanin" pitchFamily="2" charset="-78"/>
                        </a:rPr>
                        <a:t>جمع</a:t>
                      </a:r>
                      <a:endParaRPr lang="fa-IR" sz="1600" b="1" i="0" u="none" strike="noStrike" dirty="0">
                        <a:solidFill>
                          <a:srgbClr val="000000"/>
                        </a:solidFill>
                        <a:latin typeface="B Nazanin"/>
                        <a:cs typeface="B Nazanin" pitchFamily="2" charset="-78"/>
                      </a:endParaRPr>
                    </a:p>
                  </a:txBody>
                  <a:tcPr marL="5631" marR="5631" marT="5631"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1" fontAlgn="ctr"/>
                      <a:r>
                        <a:rPr lang="fa-IR" sz="1600" b="0" i="0" u="none" strike="noStrike" dirty="0" smtClean="0">
                          <a:solidFill>
                            <a:srgbClr val="000000"/>
                          </a:solidFill>
                          <a:latin typeface="B Nazanin"/>
                          <a:cs typeface="B Nazanin" pitchFamily="2" charset="-78"/>
                        </a:rPr>
                        <a:t>100</a:t>
                      </a:r>
                      <a:endParaRPr lang="fa-IR" sz="1600" b="0" i="0" u="none" strike="noStrike" dirty="0">
                        <a:solidFill>
                          <a:srgbClr val="000000"/>
                        </a:solidFill>
                        <a:latin typeface="B Nazanin"/>
                        <a:cs typeface="B Nazanin" pitchFamily="2" charset="-78"/>
                      </a:endParaRPr>
                    </a:p>
                  </a:txBody>
                  <a:tcPr marL="5631" marR="5631" marT="5631"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rtl="0" fontAlgn="ctr"/>
                      <a:r>
                        <a:rPr lang="fa-IR" sz="1600" b="1" i="0" u="none" strike="noStrike" dirty="0" smtClean="0">
                          <a:solidFill>
                            <a:srgbClr val="000000"/>
                          </a:solidFill>
                          <a:latin typeface="B Lotus"/>
                          <a:cs typeface="B Lotus" pitchFamily="2" charset="-78"/>
                        </a:rPr>
                        <a:t>10869</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58620</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50079</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7093</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66786</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alpha val="65882"/>
                      </a:schemeClr>
                    </a:solidFill>
                  </a:tcPr>
                </a:tc>
                <a:tc>
                  <a:txBody>
                    <a:bodyPr/>
                    <a:lstStyle/>
                    <a:p>
                      <a:pPr algn="ctr" rtl="0" fontAlgn="ctr"/>
                      <a:r>
                        <a:rPr lang="fa-IR" sz="1600" b="1" i="0" u="none" strike="noStrike" dirty="0" smtClean="0">
                          <a:solidFill>
                            <a:srgbClr val="000000"/>
                          </a:solidFill>
                          <a:latin typeface="B Lotus"/>
                          <a:cs typeface="B Lotus" pitchFamily="2" charset="-78"/>
                        </a:rPr>
                        <a:t>3077</a:t>
                      </a:r>
                      <a:endParaRPr lang="en-US" sz="1600" b="1" i="0" u="none" strike="noStrike" dirty="0">
                        <a:solidFill>
                          <a:srgbClr val="000000"/>
                        </a:solidFill>
                        <a:latin typeface="B Lotus"/>
                        <a:cs typeface="B Lotus"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alpha val="65882"/>
                      </a:schemeClr>
                    </a:solidFill>
                  </a:tcPr>
                </a:tc>
              </a:tr>
            </a:tbl>
          </a:graphicData>
        </a:graphic>
      </p:graphicFrame>
      <p:sp>
        <p:nvSpPr>
          <p:cNvPr id="6" name="Action Button: Return 5">
            <a:hlinkClick r:id="rId2" action="ppaction://hlinksldjump" highlightClick="1"/>
          </p:cNvPr>
          <p:cNvSpPr/>
          <p:nvPr/>
        </p:nvSpPr>
        <p:spPr>
          <a:xfrm>
            <a:off x="-6750" y="6477000"/>
            <a:ext cx="609600" cy="3810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1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itle 3"/>
          <p:cNvSpPr>
            <a:spLocks noGrp="1"/>
          </p:cNvSpPr>
          <p:nvPr>
            <p:ph type="title"/>
          </p:nvPr>
        </p:nvSpPr>
        <p:spPr>
          <a:xfrm>
            <a:off x="304800" y="-152400"/>
            <a:ext cx="8610600" cy="152400"/>
          </a:xfrm>
        </p:spPr>
        <p:txBody>
          <a:bodyPr>
            <a:normAutofit fontScale="90000"/>
          </a:bodyPr>
          <a:lstStyle/>
          <a:p>
            <a:endParaRPr lang="fa-IR" sz="1600" b="1" dirty="0" smtClean="0">
              <a:solidFill>
                <a:schemeClr val="bg2">
                  <a:lumMod val="25000"/>
                </a:schemeClr>
              </a:solidFill>
            </a:endParaRPr>
          </a:p>
        </p:txBody>
      </p:sp>
      <p:sp>
        <p:nvSpPr>
          <p:cNvPr id="6" name="Content Placeholder 5"/>
          <p:cNvSpPr>
            <a:spLocks noGrp="1"/>
          </p:cNvSpPr>
          <p:nvPr>
            <p:ph idx="1"/>
          </p:nvPr>
        </p:nvSpPr>
        <p:spPr>
          <a:xfrm>
            <a:off x="457200" y="228600"/>
            <a:ext cx="8229600" cy="6245352"/>
          </a:xfrm>
        </p:spPr>
        <p:txBody>
          <a:bodyPr/>
          <a:lstStyle/>
          <a:p>
            <a:pPr>
              <a:lnSpc>
                <a:spcPct val="115000"/>
              </a:lnSpc>
              <a:spcAft>
                <a:spcPts val="1000"/>
              </a:spcAft>
            </a:pPr>
            <a:endParaRPr lang="en-US" dirty="0" smtClean="0">
              <a:latin typeface="Calibri"/>
              <a:ea typeface="Calibri"/>
              <a:cs typeface="Arial"/>
            </a:endParaRPr>
          </a:p>
          <a:p>
            <a:pPr>
              <a:buNone/>
            </a:pPr>
            <a:endParaRPr lang="en-US" dirty="0" smtClean="0"/>
          </a:p>
        </p:txBody>
      </p:sp>
      <p:sp>
        <p:nvSpPr>
          <p:cNvPr id="5" name="Action Button: Return 4">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3" name="Picture 1"/>
          <p:cNvPicPr>
            <a:picLocks noChangeAspect="1" noChangeArrowheads="1"/>
          </p:cNvPicPr>
          <p:nvPr/>
        </p:nvPicPr>
        <p:blipFill>
          <a:blip r:embed="rId3"/>
          <a:srcRect/>
          <a:stretch>
            <a:fillRect/>
          </a:stretch>
        </p:blipFill>
        <p:spPr bwMode="auto">
          <a:xfrm>
            <a:off x="152400" y="381000"/>
            <a:ext cx="8839200" cy="5867400"/>
          </a:xfrm>
          <a:prstGeom prst="rect">
            <a:avLst/>
          </a:prstGeom>
          <a:noFill/>
        </p:spPr>
      </p:pic>
    </p:spTree>
  </p:cSld>
  <p:clrMapOvr>
    <a:masterClrMapping/>
  </p:clrMapOvr>
  <p:transition advTm="1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Action Button: Return 3">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p:cNvSpPr>
            <a:spLocks noGrp="1"/>
          </p:cNvSpPr>
          <p:nvPr>
            <p:ph type="title"/>
          </p:nvPr>
        </p:nvSpPr>
        <p:spPr>
          <a:xfrm>
            <a:off x="609600" y="152400"/>
            <a:ext cx="7467600" cy="152400"/>
          </a:xfrm>
        </p:spPr>
        <p:txBody>
          <a:bodyPr>
            <a:normAutofit fontScale="90000"/>
          </a:bodyPr>
          <a:lstStyle/>
          <a:p>
            <a:pPr algn="ctr" rtl="1" fontAlgn="ctr"/>
            <a:r>
              <a:rPr lang="fa-IR" sz="200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 Yekan"/>
                <a:cs typeface="B Nazanin" pitchFamily="2" charset="-78"/>
              </a:rPr>
              <a:t>.</a:t>
            </a:r>
            <a:endParaRPr lang="fa-IR" sz="2000" cap="none"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 Yekan"/>
              <a:cs typeface="B Nazanin" pitchFamily="2" charset="-78"/>
            </a:endParaRPr>
          </a:p>
        </p:txBody>
      </p:sp>
      <p:sp>
        <p:nvSpPr>
          <p:cNvPr id="71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9" name="Picture 1"/>
          <p:cNvPicPr>
            <a:picLocks noChangeAspect="1" noChangeArrowheads="1"/>
          </p:cNvPicPr>
          <p:nvPr/>
        </p:nvPicPr>
        <p:blipFill>
          <a:blip r:embed="rId3"/>
          <a:srcRect/>
          <a:stretch>
            <a:fillRect/>
          </a:stretch>
        </p:blipFill>
        <p:spPr bwMode="auto">
          <a:xfrm>
            <a:off x="228600" y="457200"/>
            <a:ext cx="8686800" cy="6019800"/>
          </a:xfrm>
          <a:prstGeom prst="rect">
            <a:avLst/>
          </a:prstGeom>
          <a:noFill/>
        </p:spPr>
      </p:pic>
      <p:sp>
        <p:nvSpPr>
          <p:cNvPr id="7171" name="Rectangle 3"/>
          <p:cNvSpPr>
            <a:spLocks noChangeArrowheads="1"/>
          </p:cNvSpPr>
          <p:nvPr/>
        </p:nvSpPr>
        <p:spPr bwMode="auto">
          <a:xfrm>
            <a:off x="0" y="2733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advTm="1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Title 3"/>
          <p:cNvSpPr>
            <a:spLocks noGrp="1"/>
          </p:cNvSpPr>
          <p:nvPr>
            <p:ph type="title"/>
          </p:nvPr>
        </p:nvSpPr>
        <p:spPr>
          <a:xfrm>
            <a:off x="457200" y="0"/>
            <a:ext cx="8258175" cy="1295399"/>
          </a:xfrm>
        </p:spPr>
        <p:txBody>
          <a:bodyPr>
            <a:noAutofit/>
          </a:bodyPr>
          <a:lstStyle/>
          <a:p>
            <a:r>
              <a:rPr lang="fa-IR" sz="1800" b="1" dirty="0" smtClean="0">
                <a:solidFill>
                  <a:schemeClr val="bg2">
                    <a:lumMod val="25000"/>
                  </a:schemeClr>
                </a:solidFill>
              </a:rPr>
              <a:t>عاملیت اعتبارات صندوق توسعه ملی به تفکیک زیربخش</a:t>
            </a:r>
            <a:br>
              <a:rPr lang="fa-IR" sz="1800" b="1" dirty="0" smtClean="0">
                <a:solidFill>
                  <a:schemeClr val="bg2">
                    <a:lumMod val="25000"/>
                  </a:schemeClr>
                </a:solidFill>
              </a:rPr>
            </a:br>
            <a:r>
              <a:rPr lang="fa-IR" sz="1800" b="1" dirty="0" smtClean="0">
                <a:solidFill>
                  <a:schemeClr val="bg2">
                    <a:lumMod val="25000"/>
                  </a:schemeClr>
                </a:solidFill>
              </a:rPr>
              <a:t>طی سال های 1394- 1390                                                                                          </a:t>
            </a:r>
            <a:br>
              <a:rPr lang="fa-IR" sz="1800" b="1" dirty="0" smtClean="0">
                <a:solidFill>
                  <a:schemeClr val="bg2">
                    <a:lumMod val="25000"/>
                  </a:schemeClr>
                </a:solidFill>
              </a:rPr>
            </a:br>
            <a:r>
              <a:rPr lang="fa-IR" sz="1800" b="1" dirty="0" smtClean="0">
                <a:solidFill>
                  <a:schemeClr val="bg2">
                    <a:lumMod val="25000"/>
                  </a:schemeClr>
                </a:solidFill>
              </a:rPr>
              <a:t>                                                                                                                                             (میلیون ریال)</a:t>
            </a:r>
          </a:p>
        </p:txBody>
      </p:sp>
      <p:graphicFrame>
        <p:nvGraphicFramePr>
          <p:cNvPr id="6" name="Content Placeholder 5"/>
          <p:cNvGraphicFramePr>
            <a:graphicFrameLocks noGrp="1"/>
          </p:cNvGraphicFramePr>
          <p:nvPr>
            <p:ph idx="1"/>
          </p:nvPr>
        </p:nvGraphicFramePr>
        <p:xfrm>
          <a:off x="228600" y="1447800"/>
          <a:ext cx="7863840" cy="5145405"/>
        </p:xfrm>
        <a:graphic>
          <a:graphicData uri="http://schemas.openxmlformats.org/drawingml/2006/table">
            <a:tbl>
              <a:tblPr rtl="1">
                <a:solidFill>
                  <a:srgbClr val="DE9AD6"/>
                </a:solidFill>
                <a:tableStyleId>{5DA37D80-6434-44D0-A028-1B22A696006F}</a:tableStyleId>
              </a:tblPr>
              <a:tblGrid>
                <a:gridCol w="1714218"/>
                <a:gridCol w="1394742"/>
                <a:gridCol w="1188720"/>
                <a:gridCol w="1188720"/>
                <a:gridCol w="1188720"/>
                <a:gridCol w="1188720"/>
              </a:tblGrid>
              <a:tr h="533400">
                <a:tc>
                  <a:txBody>
                    <a:bodyPr/>
                    <a:lstStyle/>
                    <a:p>
                      <a:pPr algn="r" rtl="1" fontAlgn="b"/>
                      <a:r>
                        <a:rPr lang="ar-SA" sz="1800" u="none" strike="noStrike" dirty="0" smtClean="0">
                          <a:solidFill>
                            <a:schemeClr val="accent5">
                              <a:lumMod val="10000"/>
                            </a:schemeClr>
                          </a:solidFill>
                          <a:cs typeface="B Nazanin" pitchFamily="2" charset="-78"/>
                        </a:rPr>
                        <a:t>زیربخش</a:t>
                      </a:r>
                      <a:r>
                        <a:rPr lang="fa-IR" sz="1800" u="none" strike="noStrike" dirty="0" smtClean="0">
                          <a:solidFill>
                            <a:schemeClr val="accent5">
                              <a:lumMod val="10000"/>
                            </a:schemeClr>
                          </a:solidFill>
                          <a:cs typeface="B Nazanin" pitchFamily="2" charset="-78"/>
                        </a:rPr>
                        <a:t>              سال</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28575" cap="flat" cmpd="sng" algn="ctr">
                      <a:solidFill>
                        <a:schemeClr val="tx1"/>
                      </a:solidFill>
                      <a:prstDash val="solid"/>
                      <a:round/>
                      <a:headEnd type="none" w="med" len="med"/>
                      <a:tailEnd type="none" w="med" len="med"/>
                    </a:lnTlToBr>
                    <a:solidFill>
                      <a:srgbClr val="FFCCFF"/>
                    </a:solidFill>
                  </a:tcPr>
                </a:tc>
                <a:tc>
                  <a:txBody>
                    <a:bodyPr/>
                    <a:lstStyle/>
                    <a:p>
                      <a:pPr algn="ctr" rtl="1" fontAlgn="b"/>
                      <a:r>
                        <a:rPr lang="fa-IR" sz="1800" u="none" strike="noStrike" dirty="0" smtClean="0">
                          <a:solidFill>
                            <a:schemeClr val="accent5">
                              <a:lumMod val="10000"/>
                            </a:schemeClr>
                          </a:solidFill>
                          <a:cs typeface="B Nazanin" pitchFamily="2" charset="-78"/>
                        </a:rPr>
                        <a:t>سال 1390</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fontAlgn="b"/>
                      <a:r>
                        <a:rPr lang="fa-IR" sz="1800" u="none" strike="noStrike" dirty="0" smtClean="0">
                          <a:solidFill>
                            <a:schemeClr val="accent5">
                              <a:lumMod val="10000"/>
                            </a:schemeClr>
                          </a:solidFill>
                          <a:cs typeface="B Nazanin" pitchFamily="2" charset="-78"/>
                        </a:rPr>
                        <a:t>سال 1391</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fontAlgn="b"/>
                      <a:r>
                        <a:rPr lang="fa-IR" sz="1800" u="none" strike="noStrike" dirty="0" smtClean="0">
                          <a:solidFill>
                            <a:schemeClr val="accent5">
                              <a:lumMod val="10000"/>
                            </a:schemeClr>
                          </a:solidFill>
                          <a:cs typeface="B Nazanin" pitchFamily="2" charset="-78"/>
                        </a:rPr>
                        <a:t>سال 1392</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fontAlgn="b"/>
                      <a:r>
                        <a:rPr lang="fa-IR" sz="1800" b="0" i="0" u="none" strike="noStrike" dirty="0" smtClean="0">
                          <a:solidFill>
                            <a:schemeClr val="accent5">
                              <a:lumMod val="10000"/>
                            </a:schemeClr>
                          </a:solidFill>
                          <a:latin typeface="B Nazanin"/>
                          <a:cs typeface="B Nazanin" pitchFamily="2" charset="-78"/>
                        </a:rPr>
                        <a:t>سال 1393</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fontAlgn="b"/>
                      <a:r>
                        <a:rPr lang="ar-SA" sz="1800" u="none" strike="noStrike" dirty="0" smtClean="0">
                          <a:solidFill>
                            <a:schemeClr val="accent5">
                              <a:lumMod val="10000"/>
                            </a:schemeClr>
                          </a:solidFill>
                          <a:cs typeface="B Nazanin" pitchFamily="2" charset="-78"/>
                        </a:rPr>
                        <a:t>جمع</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r>
              <a:tr h="365760">
                <a:tc>
                  <a:txBody>
                    <a:bodyPr/>
                    <a:lstStyle/>
                    <a:p>
                      <a:pPr algn="ctr" rtl="1" fontAlgn="b"/>
                      <a:r>
                        <a:rPr lang="ar-SA" sz="1800" u="none" strike="noStrike" dirty="0">
                          <a:solidFill>
                            <a:schemeClr val="accent5">
                              <a:lumMod val="10000"/>
                            </a:schemeClr>
                          </a:solidFill>
                          <a:cs typeface="B Nazanin" pitchFamily="2" charset="-78"/>
                        </a:rPr>
                        <a:t>آب و خاک</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280,950</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rtl="0">
                        <a:lnSpc>
                          <a:spcPct val="115000"/>
                        </a:lnSpc>
                        <a:spcAft>
                          <a:spcPts val="0"/>
                        </a:spcAft>
                      </a:pPr>
                      <a:r>
                        <a:rPr lang="en-US" sz="2000" dirty="0">
                          <a:solidFill>
                            <a:srgbClr val="000000"/>
                          </a:solidFill>
                          <a:latin typeface="Calibri"/>
                          <a:ea typeface="Times New Roman"/>
                          <a:cs typeface="Calibri"/>
                        </a:rPr>
                        <a:t> </a:t>
                      </a:r>
                      <a:r>
                        <a:rPr lang="fa-IR" sz="2000" dirty="0" smtClean="0">
                          <a:solidFill>
                            <a:srgbClr val="000000"/>
                          </a:solidFill>
                          <a:latin typeface="Calibri"/>
                          <a:ea typeface="Times New Roman"/>
                          <a:cs typeface="Calibri"/>
                        </a:rPr>
                        <a:t>0</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0" fontAlgn="b"/>
                      <a:r>
                        <a:rPr lang="en-US" sz="4000" b="0" i="0" u="none" strike="noStrike" dirty="0">
                          <a:solidFill>
                            <a:schemeClr val="accent5">
                              <a:lumMod val="10000"/>
                            </a:schemeClr>
                          </a:solidFill>
                          <a:latin typeface="B Nazanin"/>
                          <a:cs typeface="B Nazanin" pitchFamily="2" charset="-78"/>
                        </a:rPr>
                        <a:t>0</a:t>
                      </a: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0" fontAlgn="b"/>
                      <a:r>
                        <a:rPr lang="en-US" sz="3600" b="0" i="0" u="none" strike="noStrike" dirty="0">
                          <a:solidFill>
                            <a:schemeClr val="accent5">
                              <a:lumMod val="10000"/>
                            </a:schemeClr>
                          </a:solidFill>
                          <a:latin typeface="2  Nazanin"/>
                        </a:rPr>
                        <a:t>0</a:t>
                      </a:r>
                    </a:p>
                  </a:txBody>
                  <a:tcPr marL="0" marR="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280,950</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باغبانی</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789,679</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1,573,589</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1,530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127,609</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2,492,407</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خدمات کشاورزی</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143,116</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66,150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rtl="0">
                        <a:lnSpc>
                          <a:spcPct val="115000"/>
                        </a:lnSpc>
                        <a:spcAft>
                          <a:spcPts val="0"/>
                        </a:spcAft>
                      </a:pPr>
                      <a:r>
                        <a:rPr lang="en-US" sz="2000">
                          <a:solidFill>
                            <a:srgbClr val="000000"/>
                          </a:solidFill>
                          <a:latin typeface="Calibri"/>
                          <a:ea typeface="Times New Roman"/>
                          <a:cs typeface="Calibri"/>
                        </a:rPr>
                        <a:t> </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24,000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233,266</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دام</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2,205,329</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195,822</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26,250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64,250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2,491,651</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زراعت</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108,198</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1,132</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1,000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Times New Roman"/>
                        </a:rPr>
                        <a:t> </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110,330</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زنبورداری</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27,463</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2,697</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1,000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Times New Roman"/>
                        </a:rPr>
                        <a:t> </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31,160</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شیلات</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779,561</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199,733</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rtl="0">
                        <a:lnSpc>
                          <a:spcPct val="115000"/>
                        </a:lnSpc>
                        <a:spcAft>
                          <a:spcPts val="0"/>
                        </a:spcAft>
                      </a:pPr>
                      <a:r>
                        <a:rPr lang="en-US" sz="2000">
                          <a:solidFill>
                            <a:srgbClr val="000000"/>
                          </a:solidFill>
                          <a:latin typeface="Calibri"/>
                          <a:ea typeface="Times New Roman"/>
                          <a:cs typeface="Calibri"/>
                        </a:rPr>
                        <a:t> </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7,296</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986,590</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صنایع تبدیلی</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2,342,351</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509,410</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59,000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104,000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3,014,761</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طیور</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2,193,556</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715,767</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33,692</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97,380</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3,040,395</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منابع طبیعی</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a:solidFill>
                            <a:srgbClr val="000000"/>
                          </a:solidFill>
                          <a:latin typeface="Calibri"/>
                          <a:ea typeface="Times New Roman"/>
                          <a:cs typeface="B Nazanin"/>
                        </a:rPr>
                        <a:t>5,008</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rtl="0">
                        <a:lnSpc>
                          <a:spcPct val="115000"/>
                        </a:lnSpc>
                        <a:spcAft>
                          <a:spcPts val="0"/>
                        </a:spcAft>
                      </a:pPr>
                      <a:r>
                        <a:rPr lang="en-US" sz="2000">
                          <a:solidFill>
                            <a:srgbClr val="000000"/>
                          </a:solidFill>
                          <a:latin typeface="Calibri"/>
                          <a:ea typeface="Times New Roman"/>
                          <a:cs typeface="Calibri"/>
                        </a:rPr>
                        <a:t> </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rtl="0">
                        <a:lnSpc>
                          <a:spcPct val="115000"/>
                        </a:lnSpc>
                        <a:spcAft>
                          <a:spcPts val="0"/>
                        </a:spcAft>
                      </a:pPr>
                      <a:r>
                        <a:rPr lang="en-US" sz="2000">
                          <a:solidFill>
                            <a:srgbClr val="000000"/>
                          </a:solidFill>
                          <a:latin typeface="Calibri"/>
                          <a:ea typeface="Times New Roman"/>
                          <a:cs typeface="Calibri"/>
                        </a:rPr>
                        <a:t> </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a:solidFill>
                            <a:srgbClr val="000000"/>
                          </a:solidFill>
                          <a:latin typeface="Calibri"/>
                          <a:ea typeface="Times New Roman"/>
                          <a:cs typeface="Times New Roman"/>
                        </a:rPr>
                        <a:t> </a:t>
                      </a:r>
                      <a:endParaRPr lang="en-US" sz="200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5,008</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r>
              <a:tr h="365760">
                <a:tc>
                  <a:txBody>
                    <a:bodyPr/>
                    <a:lstStyle/>
                    <a:p>
                      <a:pPr algn="ctr" rtl="1" fontAlgn="b"/>
                      <a:r>
                        <a:rPr lang="ar-SA" sz="1800" u="none" strike="noStrike" dirty="0">
                          <a:solidFill>
                            <a:schemeClr val="accent5">
                              <a:lumMod val="10000"/>
                            </a:schemeClr>
                          </a:solidFill>
                          <a:cs typeface="B Nazanin" pitchFamily="2" charset="-78"/>
                        </a:rPr>
                        <a:t>جمع</a:t>
                      </a:r>
                      <a:endParaRPr lang="en-US" sz="1800" b="0" i="0" u="none" strike="noStrike" dirty="0">
                        <a:solidFill>
                          <a:schemeClr val="accent5">
                            <a:lumMod val="10000"/>
                          </a:schemeClr>
                        </a:solidFill>
                        <a:latin typeface="B Nazanin"/>
                        <a:cs typeface="B Nazanin" pitchFamily="2" charset="-78"/>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8,875,211</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3,264,299</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122,472</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424,535</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c>
                  <a:txBody>
                    <a:bodyPr/>
                    <a:lstStyle/>
                    <a:p>
                      <a:pPr algn="ctr" rtl="1">
                        <a:lnSpc>
                          <a:spcPct val="115000"/>
                        </a:lnSpc>
                        <a:spcAft>
                          <a:spcPts val="0"/>
                        </a:spcAft>
                      </a:pPr>
                      <a:r>
                        <a:rPr lang="ar-SA" sz="2000" b="1" dirty="0">
                          <a:solidFill>
                            <a:srgbClr val="000000"/>
                          </a:solidFill>
                          <a:latin typeface="Calibri"/>
                          <a:ea typeface="Times New Roman"/>
                          <a:cs typeface="B Nazanin"/>
                        </a:rPr>
                        <a:t>12,686,517</a:t>
                      </a:r>
                      <a:endParaRPr lang="en-US" sz="2000" dirty="0">
                        <a:latin typeface="Calibri"/>
                        <a:ea typeface="Calibri"/>
                        <a:cs typeface="Arial"/>
                      </a:endParaRPr>
                    </a:p>
                  </a:txBody>
                  <a:tcPr marL="68580" marR="68580"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CCFF"/>
                    </a:solidFill>
                  </a:tcPr>
                </a:tc>
              </a:tr>
            </a:tbl>
          </a:graphicData>
        </a:graphic>
      </p:graphicFrame>
      <p:sp>
        <p:nvSpPr>
          <p:cNvPr id="5" name="Action Button: Return 4">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10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Title 3"/>
          <p:cNvSpPr>
            <a:spLocks noGrp="1"/>
          </p:cNvSpPr>
          <p:nvPr>
            <p:ph type="title"/>
          </p:nvPr>
        </p:nvSpPr>
        <p:spPr>
          <a:xfrm>
            <a:off x="457200" y="0"/>
            <a:ext cx="7467600" cy="990600"/>
          </a:xfrm>
        </p:spPr>
        <p:txBody>
          <a:bodyPr>
            <a:noAutofit/>
          </a:bodyPr>
          <a:lstStyle/>
          <a:p>
            <a:pPr algn="ctr">
              <a:defRPr/>
            </a:pPr>
            <a:r>
              <a:rPr lang="fa-IR" sz="1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عاملیت اعتبارات بخش کشاورزی توسط صندوق های غیردولتی          </a:t>
            </a:r>
            <a:r>
              <a:rPr lang="fa-IR" sz="1800" b="1" kern="0"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(میلیارد ریال)</a:t>
            </a:r>
            <a:endParaRPr lang="en-US" altLang="en-US" sz="1800" b="1" kern="0" cap="none" spc="50" noProof="1">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aphicFrame>
        <p:nvGraphicFramePr>
          <p:cNvPr id="7" name="Content Placeholder 6"/>
          <p:cNvGraphicFramePr>
            <a:graphicFrameLocks noGrp="1"/>
          </p:cNvGraphicFramePr>
          <p:nvPr>
            <p:ph idx="1"/>
          </p:nvPr>
        </p:nvGraphicFramePr>
        <p:xfrm>
          <a:off x="1295400" y="1219200"/>
          <a:ext cx="6172200" cy="3291840"/>
        </p:xfrm>
        <a:graphic>
          <a:graphicData uri="http://schemas.openxmlformats.org/drawingml/2006/table">
            <a:tbl>
              <a:tblPr rtl="1"/>
              <a:tblGrid>
                <a:gridCol w="1948873"/>
                <a:gridCol w="2094345"/>
                <a:gridCol w="2128982"/>
              </a:tblGrid>
              <a:tr h="365760">
                <a:tc>
                  <a:txBody>
                    <a:bodyPr/>
                    <a:lstStyle/>
                    <a:p>
                      <a:pPr algn="ctr" rtl="0" fontAlgn="ctr"/>
                      <a:r>
                        <a:rPr lang="fa-IR" sz="2000" b="0" i="0" u="none" strike="noStrike" dirty="0" smtClean="0">
                          <a:solidFill>
                            <a:srgbClr val="000000"/>
                          </a:solidFill>
                          <a:latin typeface="B Nazanin"/>
                          <a:cs typeface="B Nazanin" pitchFamily="2" charset="-78"/>
                        </a:rPr>
                        <a:t>سال</a:t>
                      </a:r>
                      <a:endParaRPr lang="en-US" sz="2000" b="0" i="0" u="none" strike="noStrike" dirty="0">
                        <a:solidFill>
                          <a:srgbClr val="000000"/>
                        </a:solidFill>
                        <a:latin typeface="B Nazanin"/>
                        <a:cs typeface="B Nazanin" pitchFamily="2" charset="-78"/>
                      </a:endParaRPr>
                    </a:p>
                  </a:txBody>
                  <a:tcPr marL="15285" marR="1528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1" fontAlgn="ctr"/>
                      <a:r>
                        <a:rPr lang="fa-IR" sz="2000" b="0" i="0" u="none" strike="noStrike" dirty="0" smtClean="0">
                          <a:solidFill>
                            <a:srgbClr val="000000"/>
                          </a:solidFill>
                          <a:latin typeface="B Nazanin"/>
                          <a:cs typeface="B Nazanin" pitchFamily="2" charset="-78"/>
                        </a:rPr>
                        <a:t> واگذارنده اعتبار</a:t>
                      </a:r>
                      <a:endParaRPr lang="en-US" sz="2000" b="0" i="0" u="none" strike="noStrike" dirty="0">
                        <a:solidFill>
                          <a:srgbClr val="000000"/>
                        </a:solidFill>
                        <a:latin typeface="B Nazanin"/>
                        <a:cs typeface="B Nazanin" pitchFamily="2" charset="-78"/>
                      </a:endParaRPr>
                    </a:p>
                  </a:txBody>
                  <a:tcPr marL="15285" marR="1528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fa-IR" sz="2000" b="0" i="0" u="none" strike="noStrike" dirty="0" smtClean="0">
                          <a:solidFill>
                            <a:srgbClr val="000000"/>
                          </a:solidFill>
                          <a:latin typeface="B Nazanin"/>
                          <a:cs typeface="B Nazanin" pitchFamily="2" charset="-78"/>
                        </a:rPr>
                        <a:t>مبلغ</a:t>
                      </a:r>
                      <a:endParaRPr lang="en-US" sz="2000" b="0" i="0" u="none" strike="noStrike" dirty="0">
                        <a:solidFill>
                          <a:srgbClr val="000000"/>
                        </a:solidFill>
                        <a:latin typeface="B Nazanin"/>
                        <a:cs typeface="B Nazanin" pitchFamily="2" charset="-78"/>
                      </a:endParaRPr>
                    </a:p>
                  </a:txBody>
                  <a:tcPr marL="15285" marR="1528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r>
              <a:tr h="365760">
                <a:tc>
                  <a:txBody>
                    <a:bodyPr/>
                    <a:lstStyle/>
                    <a:p>
                      <a:pPr algn="ctr" rtl="0" fontAlgn="ctr"/>
                      <a:r>
                        <a:rPr lang="fa-IR" sz="2000" b="0" i="0" u="none" strike="noStrike" dirty="0" smtClean="0">
                          <a:solidFill>
                            <a:srgbClr val="000000"/>
                          </a:solidFill>
                          <a:latin typeface="B Nazanin"/>
                          <a:cs typeface="B Nazanin" pitchFamily="2" charset="-78"/>
                        </a:rPr>
                        <a:t>تا سال 1388</a:t>
                      </a:r>
                      <a:endParaRPr lang="en-US" sz="2000" b="0" i="0" u="none" strike="noStrike" dirty="0">
                        <a:solidFill>
                          <a:srgbClr val="000000"/>
                        </a:solidFill>
                        <a:latin typeface="B Nazanin"/>
                        <a:cs typeface="B Nazanin" pitchFamily="2" charset="-78"/>
                      </a:endParaRPr>
                    </a:p>
                  </a:txBody>
                  <a:tcPr marL="15285" marR="1528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fa-IR" sz="2000" b="0" i="0" u="none" strike="noStrike" dirty="0" smtClean="0">
                          <a:solidFill>
                            <a:srgbClr val="000000"/>
                          </a:solidFill>
                          <a:latin typeface="B Nazanin"/>
                          <a:cs typeface="B Nazanin" pitchFamily="2" charset="-78"/>
                        </a:rPr>
                        <a:t>وزارت جهاد کشاورزی</a:t>
                      </a:r>
                      <a:endParaRPr lang="en-US" sz="2000" b="0" i="0" u="none" strike="noStrike" dirty="0">
                        <a:solidFill>
                          <a:srgbClr val="000000"/>
                        </a:solidFill>
                        <a:latin typeface="B Nazanin"/>
                        <a:cs typeface="B Nazanin" pitchFamily="2" charset="-78"/>
                      </a:endParaRPr>
                    </a:p>
                  </a:txBody>
                  <a:tcPr marL="15285" marR="1528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fa-IR" sz="2000" b="0" i="0" u="none" strike="noStrike" dirty="0" smtClean="0">
                          <a:solidFill>
                            <a:srgbClr val="000000"/>
                          </a:solidFill>
                          <a:latin typeface="B Nazanin"/>
                          <a:cs typeface="B Nazanin" pitchFamily="2" charset="-78"/>
                        </a:rPr>
                        <a:t>1248</a:t>
                      </a:r>
                      <a:endParaRPr lang="en-US" sz="2000" b="0" i="0" u="none" strike="noStrike" dirty="0">
                        <a:solidFill>
                          <a:srgbClr val="000000"/>
                        </a:solidFill>
                        <a:latin typeface="B Nazanin"/>
                        <a:cs typeface="B Nazanin" pitchFamily="2" charset="-78"/>
                      </a:endParaRPr>
                    </a:p>
                  </a:txBody>
                  <a:tcPr marL="15285" marR="1528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65760">
                <a:tc>
                  <a:txBody>
                    <a:bodyPr/>
                    <a:lstStyle/>
                    <a:p>
                      <a:pPr algn="ctr" rtl="0" fontAlgn="ctr"/>
                      <a:r>
                        <a:rPr lang="fa-IR" sz="2000" b="0" i="0" u="none" strike="noStrike" dirty="0" smtClean="0">
                          <a:solidFill>
                            <a:srgbClr val="000000"/>
                          </a:solidFill>
                          <a:latin typeface="B Nazanin"/>
                          <a:cs typeface="B Nazanin" pitchFamily="2" charset="-78"/>
                        </a:rPr>
                        <a:t>1389</a:t>
                      </a:r>
                      <a:endParaRPr lang="en-US" sz="2000" b="0" i="0" u="none" strike="noStrike" dirty="0">
                        <a:solidFill>
                          <a:srgbClr val="000000"/>
                        </a:solidFill>
                        <a:latin typeface="B Nazanin"/>
                        <a:cs typeface="B Nazanin" pitchFamily="2" charset="-78"/>
                      </a:endParaRPr>
                    </a:p>
                  </a:txBody>
                  <a:tcPr marL="15285" marR="1528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a-IR" sz="2000" b="0" i="0" u="none" strike="noStrike" dirty="0" smtClean="0">
                          <a:solidFill>
                            <a:srgbClr val="000000"/>
                          </a:solidFill>
                          <a:latin typeface="B Nazanin"/>
                          <a:cs typeface="B Nazanin" pitchFamily="2" charset="-78"/>
                        </a:rPr>
                        <a:t>وزارت جهاد کشاورزی</a:t>
                      </a:r>
                    </a:p>
                  </a:txBody>
                  <a:tcPr marL="15285" marR="1528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fa-IR" sz="2000" b="0" i="0" u="none" strike="noStrike" dirty="0" smtClean="0">
                          <a:solidFill>
                            <a:srgbClr val="000000"/>
                          </a:solidFill>
                          <a:latin typeface="B Nazanin"/>
                          <a:cs typeface="B Nazanin" pitchFamily="2" charset="-78"/>
                        </a:rPr>
                        <a:t>759</a:t>
                      </a:r>
                      <a:endParaRPr lang="en-US" sz="2000" b="0" i="0" u="none" strike="noStrike" dirty="0">
                        <a:solidFill>
                          <a:srgbClr val="000000"/>
                        </a:solidFill>
                        <a:latin typeface="B Nazanin"/>
                        <a:cs typeface="B Nazanin" pitchFamily="2" charset="-78"/>
                      </a:endParaRPr>
                    </a:p>
                  </a:txBody>
                  <a:tcPr marL="15285" marR="1528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65760">
                <a:tc>
                  <a:txBody>
                    <a:bodyPr/>
                    <a:lstStyle/>
                    <a:p>
                      <a:pPr algn="ctr" rtl="0" fontAlgn="ctr"/>
                      <a:r>
                        <a:rPr lang="fa-IR" sz="2000" b="0" i="0" u="none" strike="noStrike" dirty="0" smtClean="0">
                          <a:solidFill>
                            <a:srgbClr val="000000"/>
                          </a:solidFill>
                          <a:latin typeface="B Nazanin"/>
                          <a:cs typeface="B Nazanin" pitchFamily="2" charset="-78"/>
                        </a:rPr>
                        <a:t>1390</a:t>
                      </a:r>
                      <a:endParaRPr lang="en-US" sz="2000" b="0" i="0" u="none" strike="noStrike" dirty="0">
                        <a:solidFill>
                          <a:srgbClr val="000000"/>
                        </a:solidFill>
                        <a:latin typeface="B Nazanin"/>
                        <a:cs typeface="B Nazanin" pitchFamily="2" charset="-78"/>
                      </a:endParaRPr>
                    </a:p>
                  </a:txBody>
                  <a:tcPr marL="15285" marR="1528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a-IR" sz="2000" b="0" i="0" u="none" strike="noStrike" dirty="0" smtClean="0">
                          <a:solidFill>
                            <a:srgbClr val="000000"/>
                          </a:solidFill>
                          <a:latin typeface="B Nazanin"/>
                          <a:cs typeface="B Nazanin" pitchFamily="2" charset="-78"/>
                        </a:rPr>
                        <a:t>وزارت جهاد کشاورزی</a:t>
                      </a:r>
                      <a:endParaRPr lang="en-US" sz="2000" b="0" i="0" u="none" strike="noStrike" dirty="0" smtClean="0">
                        <a:solidFill>
                          <a:srgbClr val="000000"/>
                        </a:solidFill>
                        <a:latin typeface="B Nazanin"/>
                        <a:cs typeface="B Nazanin" pitchFamily="2" charset="-78"/>
                      </a:endParaRPr>
                    </a:p>
                  </a:txBody>
                  <a:tcPr marL="15285" marR="1528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fa-IR" sz="2000" b="0" i="0" u="none" strike="noStrike" dirty="0" smtClean="0">
                          <a:solidFill>
                            <a:srgbClr val="000000"/>
                          </a:solidFill>
                          <a:latin typeface="B Nazanin"/>
                          <a:cs typeface="B Nazanin" pitchFamily="2" charset="-78"/>
                        </a:rPr>
                        <a:t>5.569</a:t>
                      </a:r>
                      <a:endParaRPr lang="en-US" sz="2000" b="0" i="0" u="none" strike="noStrike" dirty="0">
                        <a:solidFill>
                          <a:srgbClr val="000000"/>
                        </a:solidFill>
                        <a:latin typeface="B Nazanin"/>
                        <a:cs typeface="B Nazanin" pitchFamily="2" charset="-78"/>
                      </a:endParaRPr>
                    </a:p>
                  </a:txBody>
                  <a:tcPr marL="15285" marR="1528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65760">
                <a:tc>
                  <a:txBody>
                    <a:bodyPr/>
                    <a:lstStyle/>
                    <a:p>
                      <a:pPr algn="ctr" rtl="0" fontAlgn="ctr"/>
                      <a:r>
                        <a:rPr lang="fa-IR" sz="2000" b="0" i="0" u="none" strike="noStrike" dirty="0" smtClean="0">
                          <a:solidFill>
                            <a:srgbClr val="000000"/>
                          </a:solidFill>
                          <a:latin typeface="B Nazanin"/>
                          <a:cs typeface="B Nazanin" pitchFamily="2" charset="-78"/>
                        </a:rPr>
                        <a:t>1391</a:t>
                      </a:r>
                      <a:endParaRPr lang="en-US" sz="2000" b="0" i="0" u="none" strike="noStrike" dirty="0">
                        <a:solidFill>
                          <a:srgbClr val="000000"/>
                        </a:solidFill>
                        <a:latin typeface="B Nazanin"/>
                        <a:cs typeface="B Nazanin" pitchFamily="2" charset="-78"/>
                      </a:endParaRPr>
                    </a:p>
                  </a:txBody>
                  <a:tcPr marL="15285" marR="1528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a-IR" sz="2000" b="0" i="0" u="none" strike="noStrike" dirty="0" smtClean="0">
                          <a:solidFill>
                            <a:srgbClr val="000000"/>
                          </a:solidFill>
                          <a:latin typeface="B Nazanin"/>
                          <a:cs typeface="B Nazanin" pitchFamily="2" charset="-78"/>
                        </a:rPr>
                        <a:t>وزارت جهاد کشاورزی</a:t>
                      </a:r>
                      <a:endParaRPr lang="en-US" sz="2000" b="0" i="0" u="none" strike="noStrike" dirty="0" smtClean="0">
                        <a:solidFill>
                          <a:srgbClr val="000000"/>
                        </a:solidFill>
                        <a:latin typeface="B Nazanin"/>
                        <a:cs typeface="B Nazanin" pitchFamily="2" charset="-78"/>
                      </a:endParaRPr>
                    </a:p>
                  </a:txBody>
                  <a:tcPr marL="15285" marR="1528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1"/>
                      <a:r>
                        <a:rPr kumimoji="0" lang="fa-IR" sz="2000" b="0" i="0" u="none" strike="noStrike" kern="1200" dirty="0" smtClean="0">
                          <a:solidFill>
                            <a:srgbClr val="000000"/>
                          </a:solidFill>
                          <a:latin typeface="B Nazanin"/>
                          <a:ea typeface="+mn-ea"/>
                          <a:cs typeface="B Nazanin" pitchFamily="2" charset="-78"/>
                        </a:rPr>
                        <a:t>2.312</a:t>
                      </a:r>
                      <a:endParaRPr kumimoji="0" lang="en-US" sz="2000" b="0" i="0" u="none" strike="noStrike" kern="1200" dirty="0" smtClean="0">
                        <a:solidFill>
                          <a:srgbClr val="000000"/>
                        </a:solidFill>
                        <a:latin typeface="B Nazanin"/>
                        <a:ea typeface="+mn-ea"/>
                        <a:cs typeface="B Nazanin" pitchFamily="2" charset="-78"/>
                      </a:endParaRPr>
                    </a:p>
                  </a:txBody>
                  <a:tcPr marL="15285" marR="1528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65760">
                <a:tc>
                  <a:txBody>
                    <a:bodyPr/>
                    <a:lstStyle/>
                    <a:p>
                      <a:pPr algn="ctr" rtl="0" fontAlgn="ctr"/>
                      <a:r>
                        <a:rPr lang="fa-IR" sz="2000" b="0" i="0" u="none" strike="noStrike" dirty="0" smtClean="0">
                          <a:solidFill>
                            <a:srgbClr val="000000"/>
                          </a:solidFill>
                          <a:latin typeface="B Nazanin"/>
                          <a:cs typeface="B Nazanin" pitchFamily="2" charset="-78"/>
                        </a:rPr>
                        <a:t>1392</a:t>
                      </a:r>
                      <a:endParaRPr lang="en-US" sz="2000" b="0" i="0" u="none" strike="noStrike" dirty="0">
                        <a:solidFill>
                          <a:srgbClr val="000000"/>
                        </a:solidFill>
                        <a:latin typeface="B Nazanin"/>
                        <a:cs typeface="B Nazanin" pitchFamily="2" charset="-78"/>
                      </a:endParaRPr>
                    </a:p>
                  </a:txBody>
                  <a:tcPr marL="15285" marR="1528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a-IR" sz="2000" b="0" i="0" u="none" strike="noStrike" dirty="0" smtClean="0">
                          <a:solidFill>
                            <a:srgbClr val="000000"/>
                          </a:solidFill>
                          <a:latin typeface="B Nazanin"/>
                          <a:cs typeface="B Nazanin" pitchFamily="2" charset="-78"/>
                        </a:rPr>
                        <a:t>وزارت جهاد کشاورزی</a:t>
                      </a:r>
                      <a:endParaRPr lang="en-US" sz="2000" b="0" i="0" u="none" strike="noStrike" dirty="0" smtClean="0">
                        <a:solidFill>
                          <a:srgbClr val="000000"/>
                        </a:solidFill>
                        <a:latin typeface="B Nazanin"/>
                        <a:cs typeface="B Nazanin" pitchFamily="2" charset="-78"/>
                      </a:endParaRPr>
                    </a:p>
                  </a:txBody>
                  <a:tcPr marL="15285" marR="1528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fa-IR" sz="2000" b="0" i="0" u="none" strike="noStrike" dirty="0" smtClean="0">
                          <a:solidFill>
                            <a:srgbClr val="000000"/>
                          </a:solidFill>
                          <a:latin typeface="B Nazanin"/>
                          <a:cs typeface="B Nazanin" pitchFamily="2" charset="-78"/>
                        </a:rPr>
                        <a:t>824</a:t>
                      </a:r>
                      <a:endParaRPr lang="en-US" sz="2000" b="0" i="0" u="none" strike="noStrike" dirty="0">
                        <a:solidFill>
                          <a:srgbClr val="000000"/>
                        </a:solidFill>
                        <a:latin typeface="B Nazanin"/>
                        <a:cs typeface="B Nazanin" pitchFamily="2" charset="-78"/>
                      </a:endParaRPr>
                    </a:p>
                  </a:txBody>
                  <a:tcPr marL="15285" marR="1528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65760">
                <a:tc>
                  <a:txBody>
                    <a:bodyPr/>
                    <a:lstStyle/>
                    <a:p>
                      <a:pPr algn="ctr" rtl="0" fontAlgn="ctr"/>
                      <a:r>
                        <a:rPr lang="fa-IR" sz="2000" b="0" i="0" u="none" strike="noStrike" dirty="0" smtClean="0">
                          <a:solidFill>
                            <a:srgbClr val="000000"/>
                          </a:solidFill>
                          <a:latin typeface="B Nazanin"/>
                          <a:cs typeface="B Nazanin" pitchFamily="2" charset="-78"/>
                        </a:rPr>
                        <a:t>1393</a:t>
                      </a:r>
                      <a:endParaRPr lang="en-US" sz="2000" b="0" i="0" u="none" strike="noStrike" dirty="0">
                        <a:solidFill>
                          <a:srgbClr val="000000"/>
                        </a:solidFill>
                        <a:latin typeface="B Nazanin"/>
                        <a:cs typeface="B Nazanin" pitchFamily="2" charset="-78"/>
                      </a:endParaRPr>
                    </a:p>
                  </a:txBody>
                  <a:tcPr marL="15285" marR="1528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a-IR" sz="2000" b="0" i="0" u="none" strike="noStrike" dirty="0" smtClean="0">
                          <a:solidFill>
                            <a:srgbClr val="000000"/>
                          </a:solidFill>
                          <a:latin typeface="B Nazanin"/>
                          <a:cs typeface="B Nazanin" pitchFamily="2" charset="-78"/>
                        </a:rPr>
                        <a:t>وزارت جهاد کشاورزی</a:t>
                      </a:r>
                      <a:endParaRPr lang="en-US" sz="2000" b="0" i="0" u="none" strike="noStrike" dirty="0" smtClean="0">
                        <a:solidFill>
                          <a:srgbClr val="000000"/>
                        </a:solidFill>
                        <a:latin typeface="B Nazanin"/>
                        <a:cs typeface="B Nazanin" pitchFamily="2" charset="-78"/>
                      </a:endParaRPr>
                    </a:p>
                  </a:txBody>
                  <a:tcPr marL="15285" marR="1528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fa-IR" sz="2000" b="0" i="0" u="none" strike="noStrike" dirty="0" smtClean="0">
                          <a:solidFill>
                            <a:srgbClr val="000000"/>
                          </a:solidFill>
                          <a:latin typeface="B Nazanin"/>
                          <a:cs typeface="B Nazanin" pitchFamily="2" charset="-78"/>
                        </a:rPr>
                        <a:t>5.762</a:t>
                      </a:r>
                      <a:endParaRPr lang="en-US" sz="2000" b="0" i="0" u="none" strike="noStrike" dirty="0">
                        <a:solidFill>
                          <a:srgbClr val="000000"/>
                        </a:solidFill>
                        <a:latin typeface="B Nazanin"/>
                        <a:cs typeface="B Nazanin" pitchFamily="2" charset="-78"/>
                      </a:endParaRPr>
                    </a:p>
                  </a:txBody>
                  <a:tcPr marL="15285" marR="1528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65760">
                <a:tc>
                  <a:txBody>
                    <a:bodyPr/>
                    <a:lstStyle/>
                    <a:p>
                      <a:pPr algn="ctr" rtl="0" fontAlgn="ctr"/>
                      <a:r>
                        <a:rPr lang="fa-IR" sz="2000" b="0" i="0" u="none" strike="noStrike" dirty="0" smtClean="0">
                          <a:solidFill>
                            <a:srgbClr val="000000"/>
                          </a:solidFill>
                          <a:latin typeface="B Nazanin"/>
                          <a:cs typeface="B Nazanin" pitchFamily="2" charset="-78"/>
                        </a:rPr>
                        <a:t>1394</a:t>
                      </a:r>
                      <a:endParaRPr lang="en-US" sz="2000" b="0" i="0" u="none" strike="noStrike" dirty="0">
                        <a:solidFill>
                          <a:srgbClr val="000000"/>
                        </a:solidFill>
                        <a:latin typeface="B Nazanin"/>
                        <a:cs typeface="B Nazanin" pitchFamily="2" charset="-78"/>
                      </a:endParaRPr>
                    </a:p>
                  </a:txBody>
                  <a:tcPr marL="15285" marR="1528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a-IR" sz="2000" b="0" i="0" u="none" strike="noStrike" dirty="0" smtClean="0">
                          <a:solidFill>
                            <a:srgbClr val="000000"/>
                          </a:solidFill>
                          <a:latin typeface="B Nazanin"/>
                          <a:cs typeface="B Nazanin" pitchFamily="2" charset="-78"/>
                        </a:rPr>
                        <a:t>وزارت جهاد کشاورزی</a:t>
                      </a:r>
                      <a:endParaRPr lang="en-US" sz="2000" b="0" i="0" u="none" strike="noStrike" dirty="0" smtClean="0">
                        <a:solidFill>
                          <a:srgbClr val="000000"/>
                        </a:solidFill>
                        <a:latin typeface="B Nazanin"/>
                        <a:cs typeface="B Nazanin" pitchFamily="2" charset="-78"/>
                      </a:endParaRPr>
                    </a:p>
                  </a:txBody>
                  <a:tcPr marL="15285" marR="1528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sz="2000" b="0" i="0" u="none" strike="noStrike" dirty="0" smtClean="0">
                          <a:solidFill>
                            <a:srgbClr val="000000"/>
                          </a:solidFill>
                          <a:latin typeface="B Nazanin"/>
                          <a:cs typeface="B Nazanin" pitchFamily="2" charset="-78"/>
                        </a:rPr>
                        <a:t>3677</a:t>
                      </a:r>
                      <a:endParaRPr lang="en-US" sz="2000" b="0" i="0" u="none" strike="noStrike" dirty="0">
                        <a:solidFill>
                          <a:srgbClr val="000000"/>
                        </a:solidFill>
                        <a:latin typeface="B Nazanin"/>
                        <a:cs typeface="B Nazanin" pitchFamily="2" charset="-78"/>
                      </a:endParaRPr>
                    </a:p>
                  </a:txBody>
                  <a:tcPr marL="15285" marR="1528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6576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a-IR" sz="2000" b="0" i="0" u="none" strike="noStrike" dirty="0" smtClean="0">
                          <a:solidFill>
                            <a:srgbClr val="000000"/>
                          </a:solidFill>
                          <a:latin typeface="B Nazanin"/>
                          <a:cs typeface="B Nazanin" pitchFamily="2" charset="-78"/>
                        </a:rPr>
                        <a:t>مجموع</a:t>
                      </a:r>
                      <a:endParaRPr lang="en-US" sz="2000" b="0" i="0" u="none" strike="noStrike" dirty="0" smtClean="0">
                        <a:solidFill>
                          <a:srgbClr val="000000"/>
                        </a:solidFill>
                        <a:latin typeface="B Nazanin"/>
                        <a:cs typeface="B Nazanin" pitchFamily="2" charset="-78"/>
                      </a:endParaRPr>
                    </a:p>
                  </a:txBody>
                  <a:tcPr marL="15285" marR="1528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fa-IR" sz="2000" b="0" i="0" u="none" strike="noStrike" dirty="0" smtClean="0">
                          <a:solidFill>
                            <a:srgbClr val="000000"/>
                          </a:solidFill>
                          <a:latin typeface="B Nazanin"/>
                          <a:cs typeface="B Nazanin" pitchFamily="2" charset="-78"/>
                        </a:rPr>
                        <a:t>-</a:t>
                      </a:r>
                      <a:endParaRPr lang="en-US" sz="2000" b="0" i="0" u="none" strike="noStrike" dirty="0">
                        <a:solidFill>
                          <a:srgbClr val="000000"/>
                        </a:solidFill>
                        <a:latin typeface="B Nazanin"/>
                        <a:cs typeface="B Nazanin" pitchFamily="2" charset="-78"/>
                      </a:endParaRPr>
                    </a:p>
                  </a:txBody>
                  <a:tcPr marL="15285" marR="1528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sz="2000" b="0" i="0" u="none" strike="noStrike" dirty="0" smtClean="0">
                          <a:solidFill>
                            <a:srgbClr val="000000"/>
                          </a:solidFill>
                          <a:latin typeface="B Nazanin"/>
                          <a:cs typeface="B Nazanin" pitchFamily="2" charset="-78"/>
                        </a:rPr>
                        <a:t>20151</a:t>
                      </a:r>
                      <a:endParaRPr lang="en-US" sz="2000" b="0" i="0" u="none" strike="noStrike" dirty="0">
                        <a:solidFill>
                          <a:srgbClr val="000000"/>
                        </a:solidFill>
                        <a:latin typeface="B Nazanin"/>
                        <a:cs typeface="B Nazanin" pitchFamily="2" charset="-78"/>
                      </a:endParaRPr>
                    </a:p>
                  </a:txBody>
                  <a:tcPr marL="15285" marR="1528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9" name="Table 8"/>
          <p:cNvGraphicFramePr>
            <a:graphicFrameLocks noGrp="1"/>
          </p:cNvGraphicFramePr>
          <p:nvPr/>
        </p:nvGraphicFramePr>
        <p:xfrm>
          <a:off x="838200" y="5257800"/>
          <a:ext cx="7239000" cy="1320800"/>
        </p:xfrm>
        <a:graphic>
          <a:graphicData uri="http://schemas.openxmlformats.org/drawingml/2006/table">
            <a:tbl>
              <a:tblPr rtl="1" firstRow="1" bandRow="1">
                <a:tableStyleId>{5C22544A-7EE6-4342-B048-85BDC9FD1C3A}</a:tableStyleId>
              </a:tblPr>
              <a:tblGrid>
                <a:gridCol w="2019084"/>
                <a:gridCol w="1600416"/>
                <a:gridCol w="1809750"/>
                <a:gridCol w="1809750"/>
              </a:tblGrid>
              <a:tr h="370840">
                <a:tc>
                  <a:txBody>
                    <a:bodyPr/>
                    <a:lstStyle/>
                    <a:p>
                      <a:pPr algn="ctr"/>
                      <a:r>
                        <a:rPr lang="fa-IR" sz="1600" dirty="0" smtClean="0">
                          <a:solidFill>
                            <a:schemeClr val="tx2"/>
                          </a:solidFill>
                          <a:cs typeface="B Nazanin" pitchFamily="2" charset="-78"/>
                        </a:rPr>
                        <a:t>(آبیاری</a:t>
                      </a:r>
                      <a:r>
                        <a:rPr lang="fa-IR" sz="1600" baseline="0" dirty="0" smtClean="0">
                          <a:solidFill>
                            <a:schemeClr val="tx2"/>
                          </a:solidFill>
                          <a:cs typeface="B Nazanin" pitchFamily="2" charset="-78"/>
                        </a:rPr>
                        <a:t> تحت فشار)</a:t>
                      </a:r>
                      <a:r>
                        <a:rPr lang="fa-IR" sz="1600" dirty="0" smtClean="0">
                          <a:solidFill>
                            <a:schemeClr val="tx2"/>
                          </a:solidFill>
                          <a:cs typeface="B Nazanin" pitchFamily="2" charset="-78"/>
                        </a:rPr>
                        <a:t>سطح</a:t>
                      </a:r>
                      <a:r>
                        <a:rPr lang="fa-IR" sz="1600" baseline="0" dirty="0" smtClean="0">
                          <a:solidFill>
                            <a:schemeClr val="tx2"/>
                          </a:solidFill>
                          <a:cs typeface="B Nazanin" pitchFamily="2" charset="-78"/>
                        </a:rPr>
                        <a:t> / هکتار</a:t>
                      </a:r>
                      <a:endParaRPr lang="en-US"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CCFF"/>
                    </a:solidFill>
                  </a:tcPr>
                </a:tc>
                <a:tc>
                  <a:txBody>
                    <a:bodyPr/>
                    <a:lstStyle/>
                    <a:p>
                      <a:pPr algn="ctr"/>
                      <a:r>
                        <a:rPr lang="fa-IR" b="0" dirty="0" smtClean="0">
                          <a:solidFill>
                            <a:schemeClr val="tx2"/>
                          </a:solidFill>
                          <a:cs typeface="B Nazanin" pitchFamily="2" charset="-78"/>
                        </a:rPr>
                        <a:t>عقد قرارداد شده</a:t>
                      </a:r>
                      <a:endParaRPr lang="en-US" b="0"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CCFF"/>
                    </a:solidFill>
                  </a:tcPr>
                </a:tc>
                <a:tc>
                  <a:txBody>
                    <a:bodyPr/>
                    <a:lstStyle/>
                    <a:p>
                      <a:pPr algn="ctr"/>
                      <a:r>
                        <a:rPr lang="fa-IR" b="0" dirty="0" smtClean="0">
                          <a:solidFill>
                            <a:schemeClr val="tx2"/>
                          </a:solidFill>
                          <a:cs typeface="B Nazanin" pitchFamily="2" charset="-78"/>
                        </a:rPr>
                        <a:t>در حال اجرا</a:t>
                      </a:r>
                      <a:endParaRPr lang="en-US" b="0"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CCFF"/>
                    </a:solidFill>
                  </a:tcPr>
                </a:tc>
                <a:tc>
                  <a:txBody>
                    <a:bodyPr/>
                    <a:lstStyle/>
                    <a:p>
                      <a:pPr algn="ctr"/>
                      <a:r>
                        <a:rPr lang="fa-IR" b="0" dirty="0" smtClean="0">
                          <a:solidFill>
                            <a:schemeClr val="tx2"/>
                          </a:solidFill>
                          <a:cs typeface="B Nazanin" pitchFamily="2" charset="-78"/>
                        </a:rPr>
                        <a:t>اجرا شده</a:t>
                      </a:r>
                      <a:endParaRPr lang="en-US" b="0"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CCFF"/>
                    </a:solidFill>
                  </a:tcPr>
                </a:tc>
              </a:tr>
              <a:tr h="370840">
                <a:tc>
                  <a:txBody>
                    <a:bodyPr/>
                    <a:lstStyle/>
                    <a:p>
                      <a:pPr algn="ctr"/>
                      <a:r>
                        <a:rPr lang="fa-IR" dirty="0" smtClean="0">
                          <a:solidFill>
                            <a:schemeClr val="tx2"/>
                          </a:solidFill>
                          <a:cs typeface="B Nazanin" pitchFamily="2" charset="-78"/>
                        </a:rPr>
                        <a:t>از ابتدا تا پایان</a:t>
                      </a:r>
                      <a:r>
                        <a:rPr lang="fa-IR" baseline="0" dirty="0" smtClean="0">
                          <a:solidFill>
                            <a:schemeClr val="tx2"/>
                          </a:solidFill>
                          <a:cs typeface="B Nazanin" pitchFamily="2" charset="-78"/>
                        </a:rPr>
                        <a:t> </a:t>
                      </a:r>
                      <a:r>
                        <a:rPr lang="fa-IR" dirty="0" smtClean="0">
                          <a:solidFill>
                            <a:schemeClr val="tx2"/>
                          </a:solidFill>
                          <a:cs typeface="B Nazanin" pitchFamily="2" charset="-78"/>
                        </a:rPr>
                        <a:t>سال94</a:t>
                      </a:r>
                      <a:endParaRPr lang="en-US"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CCFF"/>
                    </a:solidFill>
                  </a:tcPr>
                </a:tc>
                <a:tc>
                  <a:txBody>
                    <a:bodyPr/>
                    <a:lstStyle/>
                    <a:p>
                      <a:pPr algn="ctr"/>
                      <a:r>
                        <a:rPr lang="fa-IR" dirty="0" smtClean="0">
                          <a:solidFill>
                            <a:schemeClr val="tx2"/>
                          </a:solidFill>
                          <a:cs typeface="B Nazanin" pitchFamily="2" charset="-78"/>
                        </a:rPr>
                        <a:t>512.983</a:t>
                      </a:r>
                      <a:endParaRPr lang="en-US"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fa-IR" dirty="0" smtClean="0">
                          <a:solidFill>
                            <a:schemeClr val="tx2"/>
                          </a:solidFill>
                          <a:cs typeface="B Nazanin" pitchFamily="2" charset="-78"/>
                        </a:rPr>
                        <a:t>82.667</a:t>
                      </a:r>
                      <a:endParaRPr lang="en-US"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dirty="0" smtClean="0">
                          <a:solidFill>
                            <a:schemeClr val="tx2"/>
                          </a:solidFill>
                          <a:cs typeface="B Nazanin" pitchFamily="2" charset="-78"/>
                        </a:rPr>
                        <a:t>430.316</a:t>
                      </a:r>
                      <a:endParaRPr lang="en-US" dirty="0" smtClean="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70840">
                <a:tc>
                  <a:txBody>
                    <a:bodyPr/>
                    <a:lstStyle/>
                    <a:p>
                      <a:pPr algn="ctr"/>
                      <a:r>
                        <a:rPr lang="fa-IR" dirty="0" smtClean="0">
                          <a:solidFill>
                            <a:schemeClr val="tx2"/>
                          </a:solidFill>
                          <a:cs typeface="B Nazanin" pitchFamily="2" charset="-78"/>
                        </a:rPr>
                        <a:t>در سال 94</a:t>
                      </a:r>
                      <a:endParaRPr lang="en-US"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CCFF"/>
                    </a:solidFill>
                  </a:tcPr>
                </a:tc>
                <a:tc>
                  <a:txBody>
                    <a:bodyPr/>
                    <a:lstStyle/>
                    <a:p>
                      <a:pPr algn="ctr"/>
                      <a:r>
                        <a:rPr lang="fa-IR" dirty="0" smtClean="0">
                          <a:solidFill>
                            <a:schemeClr val="tx2"/>
                          </a:solidFill>
                          <a:cs typeface="B Nazanin" pitchFamily="2" charset="-78"/>
                        </a:rPr>
                        <a:t>85.079</a:t>
                      </a:r>
                      <a:endParaRPr lang="en-US"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fa-IR" dirty="0" smtClean="0">
                          <a:solidFill>
                            <a:schemeClr val="tx2"/>
                          </a:solidFill>
                          <a:cs typeface="B Nazanin" pitchFamily="2" charset="-78"/>
                        </a:rPr>
                        <a:t>12.378</a:t>
                      </a:r>
                      <a:endParaRPr lang="en-US"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fa-IR" dirty="0" smtClean="0">
                          <a:solidFill>
                            <a:schemeClr val="tx2"/>
                          </a:solidFill>
                          <a:cs typeface="B Nazanin" pitchFamily="2" charset="-78"/>
                        </a:rPr>
                        <a:t>72.701</a:t>
                      </a:r>
                      <a:endParaRPr lang="en-US" dirty="0">
                        <a:solidFill>
                          <a:schemeClr val="tx2"/>
                        </a:solidFill>
                        <a:cs typeface="B Nazanin" pitchFamily="2" charset="-78"/>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bl>
          </a:graphicData>
        </a:graphic>
      </p:graphicFrame>
    </p:spTree>
  </p:cSld>
  <p:clrMapOvr>
    <a:masterClrMapping/>
  </p:clrMapOvr>
  <p:transition advTm="1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0" y="0"/>
            <a:ext cx="9144000" cy="6858000"/>
          </a:xfrm>
          <a:blipFill>
            <a:blip r:embed="rId2"/>
            <a:stretch>
              <a:fillRect/>
            </a:stretch>
          </a:blipFill>
        </p:spPr>
        <p:txBody>
          <a:bodyPr>
            <a:normAutofit/>
          </a:bodyPr>
          <a:lstStyle/>
          <a:p>
            <a:pPr eaLnBrk="1" fontAlgn="auto" hangingPunct="1">
              <a:spcAft>
                <a:spcPts val="0"/>
              </a:spcAft>
              <a:buFont typeface="Wingdings 2"/>
              <a:buNone/>
              <a:defRPr/>
            </a:pPr>
            <a:r>
              <a:rPr lang="fa-IR" sz="4400" dirty="0" smtClean="0"/>
              <a:t> </a:t>
            </a:r>
            <a:endParaRPr lang="en-US" sz="4400" dirty="0" smtClean="0"/>
          </a:p>
          <a:p>
            <a:pPr eaLnBrk="1" fontAlgn="auto" hangingPunct="1">
              <a:spcAft>
                <a:spcPts val="0"/>
              </a:spcAft>
              <a:buFont typeface="Wingdings 2"/>
              <a:buNone/>
              <a:defRPr/>
            </a:pPr>
            <a:endParaRPr lang="en-US" sz="4400" dirty="0" smtClean="0"/>
          </a:p>
          <a:p>
            <a:pPr algn="ctr" rtl="1">
              <a:buNone/>
              <a:defRPr/>
            </a:pPr>
            <a:r>
              <a:rPr lang="en-US" sz="5400" b="1" cap="all" dirty="0" smtClean="0">
                <a:latin typeface="IranNastaliq" pitchFamily="18" charset="0"/>
                <a:cs typeface="IranNastaliq" pitchFamily="18" charset="0"/>
              </a:rPr>
              <a:t> </a:t>
            </a:r>
            <a:r>
              <a:rPr lang="fa-IR" sz="5400" b="1" cap="all" dirty="0" smtClean="0">
                <a:latin typeface="IranNastaliq" pitchFamily="18" charset="0"/>
                <a:cs typeface="IranNastaliq" pitchFamily="18" charset="0"/>
              </a:rPr>
              <a:t> گزارش اجمالی از فعالیتهای </a:t>
            </a:r>
            <a:endParaRPr lang="en-US" sz="5400" b="1" cap="all" dirty="0" smtClean="0">
              <a:latin typeface="IranNastaliq" pitchFamily="18" charset="0"/>
              <a:cs typeface="IranNastaliq" pitchFamily="18" charset="0"/>
            </a:endParaRPr>
          </a:p>
          <a:p>
            <a:pPr algn="ctr" eaLnBrk="1" fontAlgn="auto" hangingPunct="1">
              <a:spcAft>
                <a:spcPts val="0"/>
              </a:spcAft>
              <a:buFont typeface="Wingdings 2"/>
              <a:buNone/>
              <a:defRPr/>
            </a:pPr>
            <a:r>
              <a:rPr lang="fa-IR" sz="5400" b="1" kern="10" dirty="0" smtClean="0">
                <a:effectLst>
                  <a:outerShdw blurRad="38100" dist="38100" dir="2700000" algn="tl">
                    <a:srgbClr val="000000">
                      <a:alpha val="43137"/>
                    </a:srgbClr>
                  </a:outerShdw>
                </a:effectLst>
                <a:latin typeface="IranNastaliq" pitchFamily="18" charset="0"/>
                <a:cs typeface="IranNastaliq" pitchFamily="18" charset="0"/>
              </a:rPr>
              <a:t>شرکت مادرتخصصی صندوق حمایت از توسعه سرمایه گذاری در بخش کشاورزی</a:t>
            </a:r>
          </a:p>
          <a:p>
            <a:pPr algn="ctr" eaLnBrk="1" fontAlgn="auto" hangingPunct="1">
              <a:spcAft>
                <a:spcPts val="0"/>
              </a:spcAft>
              <a:buFont typeface="Wingdings 2"/>
              <a:buNone/>
              <a:defRPr/>
            </a:pPr>
            <a:r>
              <a:rPr lang="fa-IR" sz="5400" b="1" kern="10" dirty="0" smtClean="0">
                <a:effectLst>
                  <a:outerShdw blurRad="38100" dist="38100" dir="2700000" algn="tl">
                    <a:srgbClr val="000000">
                      <a:alpha val="43137"/>
                    </a:srgbClr>
                  </a:outerShdw>
                </a:effectLst>
                <a:latin typeface="IranNastaliq" pitchFamily="18" charset="0"/>
                <a:cs typeface="IranNastaliq" pitchFamily="18" charset="0"/>
              </a:rPr>
              <a:t>و صندوق های غیردولتی حمایت از توسعه بخش کشاورزی</a:t>
            </a:r>
            <a:endParaRPr lang="en-US" sz="5400" b="1" kern="10" dirty="0" smtClean="0">
              <a:effectLst>
                <a:outerShdw blurRad="38100" dist="38100" dir="2700000" algn="tl">
                  <a:srgbClr val="000000">
                    <a:alpha val="43137"/>
                  </a:srgbClr>
                </a:outerShdw>
              </a:effectLst>
              <a:latin typeface="IranNastaliq" pitchFamily="18" charset="0"/>
              <a:cs typeface="IranNastaliq" pitchFamily="18" charset="0"/>
            </a:endParaRPr>
          </a:p>
          <a:p>
            <a:pPr algn="ctr" eaLnBrk="1" fontAlgn="auto" hangingPunct="1">
              <a:spcAft>
                <a:spcPts val="0"/>
              </a:spcAft>
              <a:buFont typeface="Wingdings 2"/>
              <a:buNone/>
              <a:defRPr/>
            </a:pPr>
            <a:endParaRPr lang="en-US" sz="3600" b="1" cap="all" dirty="0" smtClean="0"/>
          </a:p>
          <a:p>
            <a:pPr algn="ctr" eaLnBrk="1" fontAlgn="auto" hangingPunct="1">
              <a:spcAft>
                <a:spcPts val="0"/>
              </a:spcAft>
              <a:buNone/>
              <a:defRPr/>
            </a:pPr>
            <a:r>
              <a:rPr lang="fa-IR" sz="3600" b="1" dirty="0" smtClean="0">
                <a:solidFill>
                  <a:srgbClr val="FF0000"/>
                </a:solidFill>
              </a:rPr>
              <a:t>1394-1383</a:t>
            </a:r>
            <a:endParaRPr lang="en-US" sz="3600" b="1" dirty="0">
              <a:solidFill>
                <a:srgbClr val="FF0000"/>
              </a:solidFill>
              <a:cs typeface="_MRT_Khodkar" pitchFamily="2" charset="-78"/>
            </a:endParaRPr>
          </a:p>
        </p:txBody>
      </p:sp>
      <p:pic>
        <p:nvPicPr>
          <p:cNvPr id="4098" name="Picture 2" descr="D:\شرکت مادر.png"/>
          <p:cNvPicPr>
            <a:picLocks noChangeAspect="1" noChangeArrowheads="1"/>
          </p:cNvPicPr>
          <p:nvPr/>
        </p:nvPicPr>
        <p:blipFill>
          <a:blip r:embed="rId3"/>
          <a:srcRect/>
          <a:stretch>
            <a:fillRect/>
          </a:stretch>
        </p:blipFill>
        <p:spPr bwMode="auto">
          <a:xfrm>
            <a:off x="0" y="5372100"/>
            <a:ext cx="1476375" cy="1485900"/>
          </a:xfrm>
          <a:prstGeom prst="rect">
            <a:avLst/>
          </a:prstGeom>
          <a:noFill/>
        </p:spPr>
      </p:pic>
      <p:pic>
        <p:nvPicPr>
          <p:cNvPr id="5" name="Picture 2" descr="D:\شرکت مادر.png"/>
          <p:cNvPicPr>
            <a:picLocks noChangeAspect="1" noChangeArrowheads="1"/>
          </p:cNvPicPr>
          <p:nvPr/>
        </p:nvPicPr>
        <p:blipFill>
          <a:blip r:embed="rId3"/>
          <a:srcRect/>
          <a:stretch>
            <a:fillRect/>
          </a:stretch>
        </p:blipFill>
        <p:spPr bwMode="auto">
          <a:xfrm>
            <a:off x="7667625" y="0"/>
            <a:ext cx="1476375" cy="1485900"/>
          </a:xfrm>
          <a:prstGeom prst="rect">
            <a:avLst/>
          </a:prstGeom>
          <a:noFill/>
        </p:spPr>
      </p:pic>
    </p:spTree>
  </p:cSld>
  <p:clrMapOvr>
    <a:masterClrMapping/>
  </p:clrMapOvr>
  <p:transition advTm="5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5" name="Up Ribbon 4"/>
          <p:cNvSpPr/>
          <p:nvPr/>
        </p:nvSpPr>
        <p:spPr>
          <a:xfrm>
            <a:off x="609600" y="457200"/>
            <a:ext cx="8534400" cy="2057400"/>
          </a:xfrm>
          <a:prstGeom prst="ribbon2">
            <a:avLst>
              <a:gd name="adj1" fmla="val 16667"/>
              <a:gd name="adj2" fmla="val 71429"/>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buNone/>
              <a:defRPr/>
            </a:pPr>
            <a:r>
              <a:rPr lang="fa-IR" altLang="en-US" sz="2400" b="1" dirty="0" smtClean="0">
                <a:solidFill>
                  <a:schemeClr val="tx2"/>
                </a:solidFill>
                <a:cs typeface="B Esfehan" pitchFamily="2" charset="-78"/>
              </a:rPr>
              <a:t>صندوق های حمایت از توسعه بخش کشاورزی </a:t>
            </a:r>
          </a:p>
          <a:p>
            <a:pPr algn="ctr" rtl="1">
              <a:buNone/>
              <a:defRPr/>
            </a:pPr>
            <a:r>
              <a:rPr lang="fa-IR" sz="2400" b="1" dirty="0" smtClean="0">
                <a:solidFill>
                  <a:schemeClr val="tx2"/>
                </a:solidFill>
                <a:cs typeface="B Esfehan" pitchFamily="2" charset="-78"/>
              </a:rPr>
              <a:t>محور توسعه و پیشرفت بخش کشاورزی</a:t>
            </a:r>
            <a:endParaRPr lang="fa-IR" sz="2400" dirty="0">
              <a:solidFill>
                <a:schemeClr val="tx2"/>
              </a:solidFill>
            </a:endParaRPr>
          </a:p>
        </p:txBody>
      </p:sp>
      <p:pic>
        <p:nvPicPr>
          <p:cNvPr id="3" name="Picture 2" descr="D:\شرکت مادر.png"/>
          <p:cNvPicPr>
            <a:picLocks noChangeAspect="1" noChangeArrowheads="1"/>
          </p:cNvPicPr>
          <p:nvPr/>
        </p:nvPicPr>
        <p:blipFill>
          <a:blip r:embed="rId3"/>
          <a:srcRect/>
          <a:stretch>
            <a:fillRect/>
          </a:stretch>
        </p:blipFill>
        <p:spPr bwMode="auto">
          <a:xfrm>
            <a:off x="3124200" y="3581400"/>
            <a:ext cx="3124200" cy="2171700"/>
          </a:xfrm>
          <a:prstGeom prst="rect">
            <a:avLst/>
          </a:prstGeom>
          <a:noFill/>
        </p:spPr>
      </p:pic>
    </p:spTree>
  </p:cSld>
  <p:clrMapOvr>
    <a:masterClrMapping/>
  </p:clrMapOvr>
  <p:transition advTm="1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1"/>
          <p:cNvSpPr>
            <a:spLocks noChangeArrowheads="1"/>
          </p:cNvSpPr>
          <p:nvPr/>
        </p:nvSpPr>
        <p:spPr bwMode="auto">
          <a:xfrm rot="10800000" flipV="1">
            <a:off x="381000" y="-1608278"/>
            <a:ext cx="8382000" cy="110491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a:ln>
                <a:noFill/>
              </a:ln>
              <a:solidFill>
                <a:srgbClr val="FF0000"/>
              </a:solidFill>
              <a:effectLst/>
              <a:latin typeface="Arial" pitchFamily="34" charset="0"/>
              <a:ea typeface="Calibri" pitchFamily="34" charset="0"/>
              <a:cs typeface="B Nazanin"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lang="fa-IR" sz="1400" b="1" dirty="0" smtClean="0">
              <a:solidFill>
                <a:srgbClr val="FF0000"/>
              </a:solidFill>
              <a:latin typeface="Arial" pitchFamily="34" charset="0"/>
              <a:ea typeface="Calibri" pitchFamily="34" charset="0"/>
              <a:cs typeface="B Nazanin"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a:ln>
                <a:noFill/>
              </a:ln>
              <a:solidFill>
                <a:srgbClr val="FF0000"/>
              </a:solidFill>
              <a:effectLst/>
              <a:latin typeface="Arial" pitchFamily="34" charset="0"/>
              <a:ea typeface="Calibri" pitchFamily="34" charset="0"/>
              <a:cs typeface="B Nazanin"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lang="fa-IR" sz="1400" b="1" dirty="0" smtClean="0">
              <a:solidFill>
                <a:srgbClr val="FF0000"/>
              </a:solidFill>
              <a:latin typeface="Arial" pitchFamily="34" charset="0"/>
              <a:ea typeface="Calibri" pitchFamily="34" charset="0"/>
              <a:cs typeface="B Nazanin"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a:ln>
                <a:noFill/>
              </a:ln>
              <a:solidFill>
                <a:srgbClr val="FF0000"/>
              </a:solidFill>
              <a:effectLst/>
              <a:latin typeface="Arial" pitchFamily="34" charset="0"/>
              <a:ea typeface="Calibri" pitchFamily="34" charset="0"/>
              <a:cs typeface="B Nazanin"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lang="fa-IR" sz="1400" b="1" dirty="0" smtClean="0">
              <a:solidFill>
                <a:srgbClr val="FF0000"/>
              </a:solidFill>
              <a:latin typeface="Arial" pitchFamily="34" charset="0"/>
              <a:ea typeface="Calibri" pitchFamily="34" charset="0"/>
              <a:cs typeface="B Nazanin"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a:ln>
                <a:noFill/>
              </a:ln>
              <a:solidFill>
                <a:srgbClr val="FF0000"/>
              </a:solidFill>
              <a:effectLst/>
              <a:latin typeface="Arial" pitchFamily="34" charset="0"/>
              <a:ea typeface="Calibri" pitchFamily="34" charset="0"/>
              <a:cs typeface="B Nazanin"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lang="fa-IR" sz="1400" b="1" dirty="0" smtClean="0">
              <a:solidFill>
                <a:srgbClr val="FF0000"/>
              </a:solidFill>
              <a:latin typeface="Arial" pitchFamily="34" charset="0"/>
              <a:ea typeface="Calibri" pitchFamily="34" charset="0"/>
              <a:cs typeface="B Nazanin"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1400" b="1" i="0" u="none" strike="noStrike" cap="none" normalizeH="0" baseline="0" dirty="0" smtClean="0">
                <a:ln>
                  <a:noFill/>
                </a:ln>
                <a:solidFill>
                  <a:srgbClr val="FF0000"/>
                </a:solidFill>
                <a:effectLst/>
                <a:latin typeface="Arial" pitchFamily="34" charset="0"/>
                <a:ea typeface="Calibri" pitchFamily="34" charset="0"/>
                <a:cs typeface="B Nazanin" pitchFamily="2" charset="-78"/>
              </a:rPr>
              <a:t>معرفی شرکت مادر تخصصی صندوق حمایت از توسعه سرمایه گذاری در بخش کشاورزی</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fa-IR" sz="1400" b="1" i="0" u="none" strike="noStrike" cap="none" normalizeH="0" baseline="0" dirty="0" smtClean="0">
                <a:ln>
                  <a:noFill/>
                </a:ln>
                <a:solidFill>
                  <a:srgbClr val="FF0000"/>
                </a:solidFill>
                <a:effectLst/>
                <a:latin typeface="Arial" pitchFamily="34" charset="0"/>
                <a:ea typeface="Calibri" pitchFamily="34" charset="0"/>
                <a:cs typeface="B Nazanin" pitchFamily="2" charset="-78"/>
              </a:rPr>
              <a:t>و صندوق های غیردولتی حمایت از توسعه بخش کشاورزی</a:t>
            </a:r>
          </a:p>
          <a:p>
            <a:pPr marL="0" marR="0" lvl="0" indent="0" algn="just" defTabSz="914400" rtl="1" eaLnBrk="0" fontAlgn="base" latinLnBrk="0" hangingPunct="0">
              <a:lnSpc>
                <a:spcPct val="100000"/>
              </a:lnSpc>
              <a:spcBef>
                <a:spcPct val="0"/>
              </a:spcBef>
              <a:spcAft>
                <a:spcPct val="0"/>
              </a:spcAft>
              <a:buClrTx/>
              <a:buSzTx/>
              <a:buFontTx/>
              <a:buNone/>
              <a:tabLst/>
            </a:pPr>
            <a:endParaRPr lang="fa-IR" sz="1400" b="1" dirty="0" smtClean="0">
              <a:solidFill>
                <a:srgbClr val="FF0000"/>
              </a:solidFill>
              <a:latin typeface="Arial" pitchFamily="34" charset="0"/>
              <a:ea typeface="Calibri" pitchFamily="34" charset="0"/>
              <a:cs typeface="B Nazanin" pitchFamily="2" charset="-78"/>
            </a:endParaRPr>
          </a:p>
          <a:p>
            <a:pPr algn="just" rtl="1"/>
            <a:r>
              <a:rPr lang="fa-IR" dirty="0" smtClean="0">
                <a:cs typeface="2  Nazanin" pitchFamily="2" charset="-78"/>
              </a:rPr>
              <a:t>بخش کشاورزی جایگاه و اهمیت ویژه ای در اقتصاد کلان جمهوری اسلامی ‌ایران دارد، به نحوی که با حجم تولیدی در حدود  120 میلیون تن انواع محصولات کشاوزی، حدود 15 درصد از تولید ناخالص داخلی کشور، حدود 90 درصد از تامین مواداولیه صنایع تبدیلی و تکمیلی و حدود  95 درصد از نیاز غذایی کشور، اهمیت سرمایه‌گذاری و نظام تامین مالی و اعتباری در بخش کشاوزی از اصلی‌ترین مولفه‌‌های توسعه کشاورزی است؛ بنابراین سیاست‌گزاران و برنامه‌ریزان برای ساماندهی این مهم و ارتقاء نرخ رشد سرمایه‌گذاری در بخش کشاورزی با استفاده از ظرفیت‌‌های درون‌زا بخش کشاورزی موضوع «تشکیل صندوق‌‌های غیردولتی حمایت از توسعه بخش کشاورزی» را در دستور کار خود قرار داد‌ه اند و در همین راستا مقرر شده است؛ صندوق‌‌های غیردولتی حمایت از توسعه بخش کشاورزی خارج از چارچوب نظام و سیستم بانکی و نهاد‌های مالی و اعتباری دولتی و غیردولتی و متناسب با نیاز تولیدکنندگان بخش کشاورزی توسط خودشان تشکیل، مدیریت و اداره شود.</a:t>
            </a:r>
          </a:p>
          <a:p>
            <a:pPr algn="just" rtl="1"/>
            <a:endParaRPr lang="fa-IR" dirty="0" smtClean="0">
              <a:cs typeface="2  Nazanin" pitchFamily="2" charset="-78"/>
            </a:endParaRPr>
          </a:p>
          <a:p>
            <a:pPr algn="just" rtl="1"/>
            <a:r>
              <a:rPr lang="fa-IR" dirty="0" smtClean="0">
                <a:cs typeface="2  Nazanin" pitchFamily="2" charset="-78"/>
              </a:rPr>
              <a:t>لذا به لحاظ اهمیت موضوع تامین نیاز‌های مالی و اعتباری و ارتقا نرخ رشد سرمایه‌گذاری در بخش کشاورزی، با توجه به ماده 12 قانون تشکیل وزارت جهاد کشاورزی شرکت مادر تخصصی صندوق حمایت از توسعه سرمایه گذاری در بخش کشاورزی، به نمایندگی از دولت با تدوين برنامه‌‌ها و سياست‌‌هاي کلان سرمايه‌گذاري و تأمين، تجهيز و تخصيص منابع مالي و اعتباري در بخش کشاورزي، تشکيل، نظارت و پشتيباني از شبکه صندوق‌‌هاي غيردولتي حمایت از توسعه بخش کشاورزی و پوشش تمام توليدکنندگان، بهره‌برداران و تشکل ‌هاي توليدکنندگان و بهره برداران بخش، اجراي طرح‌‌هاي سرمايه‌گذاري زيربنايي و نوپديد، در راستاي تحقق توسعه کشاورزي دانش بنيان و کارآفرين، توليد محصولات کشاورزي ايمن، فراوان، اقتصادي و ارتقاء مستمر نرخ رشد و کيفيت سرمايه‌گذاري و بهره وري در بخش کشاورزي را عهده دار می‌باشد علاوه بر بر صدور مجوز تشکیل این صندوق‌‌ها به عنوان «یک زیر ساخت غیردولتی» تا سقف 49% متناسب با سهم مشارکت تولیدکنندگان بخش کشاورزی در این صندوق‌‌ها مشارکت نیز می‌کند .</a:t>
            </a:r>
          </a:p>
          <a:p>
            <a:pPr algn="just" rtl="1"/>
            <a:endParaRPr lang="fa-IR" dirty="0" smtClean="0">
              <a:cs typeface="2  Nazanin" pitchFamily="2" charset="-78"/>
            </a:endParaRPr>
          </a:p>
          <a:p>
            <a:pPr algn="just" rtl="1"/>
            <a:endParaRPr lang="fa-IR" dirty="0" smtClean="0">
              <a:cs typeface="2  Nazanin" pitchFamily="2" charset="-78"/>
            </a:endParaRPr>
          </a:p>
          <a:p>
            <a:pPr algn="just" rtl="1"/>
            <a:endParaRPr lang="fa-IR" dirty="0" smtClean="0">
              <a:cs typeface="2  Nazanin" pitchFamily="2" charset="-78"/>
            </a:endParaRPr>
          </a:p>
          <a:p>
            <a:pPr algn="just" rtl="1"/>
            <a:endParaRPr lang="fa-IR" dirty="0" smtClean="0">
              <a:cs typeface="2  Nazanin" pitchFamily="2" charset="-78"/>
            </a:endParaRPr>
          </a:p>
          <a:p>
            <a:pPr algn="just" rtl="1"/>
            <a:endParaRPr lang="fa-IR" dirty="0" smtClean="0">
              <a:cs typeface="2  Nazanin" pitchFamily="2" charset="-78"/>
            </a:endParaRPr>
          </a:p>
          <a:p>
            <a:pPr algn="just" rtl="1"/>
            <a:endParaRPr lang="fa-IR" dirty="0" smtClean="0">
              <a:cs typeface="2  Nazanin" pitchFamily="2" charset="-78"/>
            </a:endParaRPr>
          </a:p>
          <a:p>
            <a:pPr algn="just" rtl="1"/>
            <a:endParaRPr lang="fa-IR" dirty="0" smtClean="0">
              <a:cs typeface="2  Nazanin" pitchFamily="2" charset="-78"/>
            </a:endParaRPr>
          </a:p>
          <a:p>
            <a:pPr algn="just" rtl="1"/>
            <a:endParaRPr lang="fa-IR" dirty="0" smtClean="0">
              <a:cs typeface="2  Nazanin" pitchFamily="2" charset="-78"/>
            </a:endParaRPr>
          </a:p>
          <a:p>
            <a:pPr algn="just" rtl="1"/>
            <a:endParaRPr lang="fa-IR" dirty="0" smtClean="0">
              <a:cs typeface="2  Nazanin" pitchFamily="2" charset="-78"/>
            </a:endParaRPr>
          </a:p>
          <a:p>
            <a:pPr algn="just" rtl="1"/>
            <a:endParaRPr lang="fa-IR" dirty="0" smtClean="0">
              <a:cs typeface="2  Nazanin" pitchFamily="2" charset="-78"/>
            </a:endParaRPr>
          </a:p>
          <a:p>
            <a:pPr algn="just" rtl="1"/>
            <a:endParaRPr lang="en-US" dirty="0" smtClean="0">
              <a:cs typeface="2  Nazanin" pitchFamily="2" charset="-78"/>
            </a:endParaRPr>
          </a:p>
          <a:p>
            <a:pPr algn="just" rtl="1"/>
            <a:r>
              <a:rPr lang="fa-IR" dirty="0" smtClean="0">
                <a:cs typeface="2  Nazanin" pitchFamily="2" charset="-78"/>
              </a:rPr>
              <a:t>  </a:t>
            </a: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85750" y="1"/>
            <a:ext cx="8401050" cy="762000"/>
          </a:xfrm>
        </p:spPr>
        <p:txBody>
          <a:bodyPr>
            <a:normAutofit fontScale="90000"/>
          </a:bodyPr>
          <a:lstStyle/>
          <a:p>
            <a:pPr algn="ctr"/>
            <a:r>
              <a:rPr lang="fa-IR" sz="24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2  Nazanin" pitchFamily="2" charset="-78"/>
              </a:rPr>
              <a:t/>
            </a:r>
            <a:br>
              <a:rPr lang="fa-IR" sz="24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2  Nazanin" pitchFamily="2" charset="-78"/>
              </a:rPr>
            </a:br>
            <a:r>
              <a:rPr lang="fa-IR" sz="24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2  Nazanin" pitchFamily="2" charset="-78"/>
              </a:rPr>
              <a:t> بيانيه چشم‌انداز شركت مادر تخصصي صندوق حمايت از توسعه سرمايه‌گذاري </a:t>
            </a:r>
            <a:br>
              <a:rPr lang="fa-IR" sz="24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2  Nazanin" pitchFamily="2" charset="-78"/>
              </a:rPr>
            </a:br>
            <a:r>
              <a:rPr lang="fa-IR" sz="24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2  Nazanin" pitchFamily="2" charset="-78"/>
              </a:rPr>
              <a:t>در بخش كشاورزي در افق 1404 </a:t>
            </a:r>
            <a:endParaRPr lang="en-US" sz="24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2  Nazanin" pitchFamily="2" charset="-78"/>
            </a:endParaRPr>
          </a:p>
        </p:txBody>
      </p:sp>
      <p:sp>
        <p:nvSpPr>
          <p:cNvPr id="92163" name="Content Placeholder 8"/>
          <p:cNvSpPr>
            <a:spLocks noGrp="1"/>
          </p:cNvSpPr>
          <p:nvPr>
            <p:ph idx="1"/>
          </p:nvPr>
        </p:nvSpPr>
        <p:spPr>
          <a:xfrm>
            <a:off x="457200" y="1311275"/>
            <a:ext cx="8229600" cy="4098925"/>
          </a:xfrm>
        </p:spPr>
        <p:txBody>
          <a:bodyPr>
            <a:normAutofit fontScale="92500"/>
          </a:bodyPr>
          <a:lstStyle/>
          <a:p>
            <a:pPr marL="457200" algn="just" rtl="1">
              <a:lnSpc>
                <a:spcPct val="115000"/>
              </a:lnSpc>
              <a:spcAft>
                <a:spcPts val="1000"/>
              </a:spcAft>
            </a:pPr>
            <a:r>
              <a:rPr lang="fa-IR" sz="2900" dirty="0" smtClean="0">
                <a:cs typeface="B Nazanin" pitchFamily="2" charset="-78"/>
              </a:rPr>
              <a:t>    </a:t>
            </a:r>
            <a:r>
              <a:rPr lang="fa-IR" sz="2800" dirty="0" smtClean="0">
                <a:latin typeface="Calibri"/>
                <a:ea typeface="Calibri"/>
                <a:cs typeface="B Nazanin"/>
              </a:rPr>
              <a:t>سازماني پيشرو و بهره ور است که با تدوين برنامه‌ها و سياست‌هاي کلان سرمايه‌گذاري و تأمين، تجهيز و تخصيص منابع مالي و اعتباري در بخش کشاورزي، تشکيل، نظارت و پشتيباني از شبکه ي صندوق‌هاي غيردولتي و پوشش تمام توليدکنندگان، بهره‌برداران و تشکل‌هاي توليدکنندگان و بهره برداران بخش، اجراي طرح‌هاي سرمايه‌گذاري زيربنايي و نوپديد، در راستاي تحقق توسعه کشاورزي دانش بنيان و کارآفرين، توليد محصولات کشاورزي ايمن، فراوان، اقتصادي و ارتقاء مستمر نرخ رشد و کيفيت سرمايه‌گذاري و بهره وري در بخش کشاورزي فعاليت ميکند.</a:t>
            </a:r>
            <a:endParaRPr lang="en-US" sz="2800" dirty="0" smtClean="0">
              <a:latin typeface="Calibri"/>
              <a:ea typeface="Calibri"/>
              <a:cs typeface="Arial"/>
            </a:endParaRPr>
          </a:p>
          <a:p>
            <a:pPr algn="justLow" rtl="1" eaLnBrk="1" hangingPunct="1">
              <a:lnSpc>
                <a:spcPct val="170000"/>
              </a:lnSpc>
              <a:buFont typeface="Wingdings" pitchFamily="2" charset="2"/>
              <a:buNone/>
            </a:pPr>
            <a:endParaRPr lang="fa-IR" sz="3600" b="1" dirty="0" smtClean="0"/>
          </a:p>
          <a:p>
            <a:pPr algn="justLow" rtl="1" eaLnBrk="1" hangingPunct="1">
              <a:lnSpc>
                <a:spcPct val="170000"/>
              </a:lnSpc>
              <a:buFont typeface="Wingdings" pitchFamily="2" charset="2"/>
              <a:buNone/>
            </a:pPr>
            <a:endParaRPr lang="en-US" sz="3600" dirty="0" smtClean="0"/>
          </a:p>
        </p:txBody>
      </p:sp>
      <p:sp>
        <p:nvSpPr>
          <p:cNvPr id="7" name="Action Button: Return 6">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1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066800"/>
          </a:xfrm>
        </p:spPr>
        <p:style>
          <a:lnRef idx="2">
            <a:schemeClr val="accent1"/>
          </a:lnRef>
          <a:fillRef idx="1">
            <a:schemeClr val="lt1"/>
          </a:fillRef>
          <a:effectRef idx="0">
            <a:schemeClr val="accent1"/>
          </a:effectRef>
          <a:fontRef idx="minor">
            <a:schemeClr val="dk1"/>
          </a:fontRef>
        </p:style>
        <p:txBody>
          <a:bodyPr>
            <a:normAutofit/>
          </a:bodyPr>
          <a:lstStyle/>
          <a:p>
            <a:pPr algn="ctr"/>
            <a:r>
              <a:rPr lang="fa-IR" sz="2800"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ماموریت شرکت مادر تخصصی صندوق حمایت از توسعه </a:t>
            </a:r>
            <a:br>
              <a:rPr lang="fa-IR" sz="2800"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br>
            <a:r>
              <a:rPr lang="fa-IR" sz="2800"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سرمایه گذاری در بخش کشاورزی</a:t>
            </a:r>
            <a:endParaRPr lang="en-US" sz="2800" b="1" cap="none"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endParaRPr>
          </a:p>
        </p:txBody>
      </p:sp>
      <p:sp>
        <p:nvSpPr>
          <p:cNvPr id="3" name="Content Placeholder 2"/>
          <p:cNvSpPr>
            <a:spLocks noGrp="1"/>
          </p:cNvSpPr>
          <p:nvPr>
            <p:ph idx="1"/>
          </p:nvPr>
        </p:nvSpPr>
        <p:spPr/>
        <p:txBody>
          <a:bodyPr>
            <a:normAutofit/>
          </a:bodyPr>
          <a:lstStyle/>
          <a:p>
            <a:pPr algn="just" rtl="1">
              <a:buNone/>
            </a:pPr>
            <a:r>
              <a:rPr lang="fa-IR" dirty="0" smtClean="0"/>
              <a:t>1- </a:t>
            </a:r>
            <a:r>
              <a:rPr lang="fa-IR" sz="2400" dirty="0" smtClean="0">
                <a:cs typeface="B Nazanin" pitchFamily="2" charset="-78"/>
              </a:rPr>
              <a:t>تقویت حجم و کیفیت سرمایه گذاری در فعالیت های مرتبط با بخش کشاورزی</a:t>
            </a:r>
          </a:p>
          <a:p>
            <a:pPr algn="just" rtl="1">
              <a:buNone/>
            </a:pPr>
            <a:r>
              <a:rPr lang="fa-IR" sz="2400" dirty="0" smtClean="0">
                <a:cs typeface="B Nazanin" pitchFamily="2" charset="-78"/>
              </a:rPr>
              <a:t>2- اعطای تسهیلات و کمک به صندوق های تخصصی، محصولی یا منطقه ای مرتبط با فعالیت های بخش کشاورزی و نظارت بر چگونگی استفاده از آنها</a:t>
            </a:r>
          </a:p>
          <a:p>
            <a:pPr algn="just" rtl="1">
              <a:buNone/>
            </a:pPr>
            <a:r>
              <a:rPr lang="fa-IR" sz="2400" dirty="0" smtClean="0">
                <a:cs typeface="B Nazanin" pitchFamily="2" charset="-78"/>
              </a:rPr>
              <a:t>3- حمایت از تولیدکنندگان و فعالان بخش کشاورزی در مواجهه با موقعیت های بحرانی</a:t>
            </a:r>
          </a:p>
          <a:p>
            <a:pPr algn="just" rtl="1">
              <a:buNone/>
            </a:pPr>
            <a:r>
              <a:rPr lang="fa-IR" sz="2400" dirty="0" smtClean="0">
                <a:cs typeface="B Nazanin" pitchFamily="2" charset="-78"/>
              </a:rPr>
              <a:t>4- کمک به تولیدکنندگان برای افزایش ظرفیت های صادرات محصولات کشاورزی و نظارت بر چگونگی استفاده از آنها</a:t>
            </a:r>
          </a:p>
          <a:p>
            <a:pPr algn="just" rtl="1">
              <a:buNone/>
            </a:pPr>
            <a:r>
              <a:rPr lang="fa-IR" sz="2400" dirty="0" smtClean="0">
                <a:cs typeface="B Nazanin" pitchFamily="2" charset="-78"/>
              </a:rPr>
              <a:t>5- دریافت اعتبار و کمک های مالی از دولت، بانک ها و سایر موسسات مالی داخلی و خارجی</a:t>
            </a:r>
          </a:p>
          <a:p>
            <a:pPr algn="r" rtl="1">
              <a:buNone/>
            </a:pPr>
            <a:endParaRPr lang="fa-IR" dirty="0" smtClean="0"/>
          </a:p>
          <a:p>
            <a:pPr algn="r" rtl="1">
              <a:buNone/>
            </a:pPr>
            <a:endParaRPr lang="en-US" dirty="0"/>
          </a:p>
        </p:txBody>
      </p:sp>
    </p:spTree>
  </p:cSld>
  <p:clrMapOvr>
    <a:masterClrMapping/>
  </p:clrMapOvr>
  <p:transition advTm="1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85750" y="231775"/>
            <a:ext cx="8401050" cy="881063"/>
          </a:xfrm>
        </p:spPr>
        <p:style>
          <a:lnRef idx="2">
            <a:schemeClr val="accent2"/>
          </a:lnRef>
          <a:fillRef idx="1">
            <a:schemeClr val="lt1"/>
          </a:fillRef>
          <a:effectRef idx="0">
            <a:schemeClr val="accent2"/>
          </a:effectRef>
          <a:fontRef idx="minor">
            <a:schemeClr val="dk1"/>
          </a:fontRef>
        </p:style>
        <p:txBody>
          <a:bodyPr>
            <a:noAutofit/>
          </a:bodyPr>
          <a:lstStyle/>
          <a:p>
            <a:pPr algn="ctr"/>
            <a:r>
              <a:rPr lang="fa-IR" sz="2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بيانيه مأموريت شر‌‌كت مادر‌تخصصي‌صندوق حمايت از توسعه سرمايه‌گذاري در بخش كشاورزي در افق 1404</a:t>
            </a:r>
            <a:endParaRPr lang="en-US" sz="2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93187" name="Content Placeholder 8"/>
          <p:cNvSpPr>
            <a:spLocks noGrp="1"/>
          </p:cNvSpPr>
          <p:nvPr>
            <p:ph idx="1"/>
          </p:nvPr>
        </p:nvSpPr>
        <p:spPr>
          <a:xfrm>
            <a:off x="457200" y="1112838"/>
            <a:ext cx="8229600" cy="4830762"/>
          </a:xfrm>
        </p:spPr>
        <p:txBody>
          <a:bodyPr>
            <a:normAutofit/>
          </a:bodyPr>
          <a:lstStyle/>
          <a:p>
            <a:pPr algn="just" rtl="1">
              <a:buNone/>
            </a:pPr>
            <a:r>
              <a:rPr lang="fa-IR" sz="2400" dirty="0" smtClean="0">
                <a:cs typeface="B Nazanin" pitchFamily="2" charset="-78"/>
              </a:rPr>
              <a:t>سازمانی است که با اعمال نقش حاکمیتی دولت در قالب برنامه‏ریزی و سیاست گذاری سرمایه گذاری و تأمین، تجهیز و تخصیص منابع مالی و اعتباری در بخش کشاورزی، تشکیل، نظارت و پشتیبانی از صندوق‏های غیردولتی و اجرای طرح‏های سرمایه گذاری زیربنایی و نوپدید و بهره مندی از نیروی انسانی کارآمد، متعهد و متخصص به توسعه سرمایه گذاری، تقویت حجم و کیفیت سرمایه گذاری، سرمایه گذاری مشترک با بخش غیردولتی، ساماندهی عاملیت و مدیریت بهینه منابع مالی و اعتباری بخش، پشتبانی و نظارت مالی، اعتباری، فنی و تخصصی بر صندوق‏های غیردولتی حمایت از توسعه بخش کشاورزی ملی، استانی، شهرستانی، بخشی، تخصصی و محصولی و سایر اشخاص حقیقی و حقوقی می‏پردازد.</a:t>
            </a:r>
          </a:p>
          <a:p>
            <a:pPr algn="just" rtl="1">
              <a:buNone/>
            </a:pPr>
            <a:r>
              <a:rPr lang="fa-IR" sz="2400" dirty="0" smtClean="0">
                <a:cs typeface="B Nazanin" pitchFamily="2" charset="-78"/>
              </a:rPr>
              <a:t>       رشد و بالندگی شرکت در گرو بهبود کیفیت خدمات و ایفای نقش مؤثر حاکمیتی در حمایت از توسعه سرمایه گذاری در بخش کشاورزی است.</a:t>
            </a:r>
          </a:p>
          <a:p>
            <a:pPr algn="just" rtl="1">
              <a:buNone/>
            </a:pPr>
            <a:r>
              <a:rPr lang="fa-IR" sz="2400" dirty="0" smtClean="0">
                <a:cs typeface="B Nazanin" pitchFamily="2" charset="-78"/>
              </a:rPr>
              <a:t> </a:t>
            </a:r>
          </a:p>
          <a:p>
            <a:pPr algn="just">
              <a:buNone/>
            </a:pPr>
            <a:endParaRPr lang="fa-IR" sz="2000" dirty="0" smtClean="0">
              <a:cs typeface="B Nazanin" pitchFamily="2" charset="-78"/>
            </a:endParaRPr>
          </a:p>
          <a:p>
            <a:pPr algn="just">
              <a:buNone/>
            </a:pPr>
            <a:endParaRPr lang="fa-IR" sz="2000" dirty="0" smtClean="0">
              <a:cs typeface="B Nazanin" pitchFamily="2" charset="-78"/>
            </a:endParaRPr>
          </a:p>
          <a:p>
            <a:pPr algn="just">
              <a:buNone/>
            </a:pPr>
            <a:endParaRPr lang="en-US" sz="2000" dirty="0" smtClean="0">
              <a:cs typeface="B Nazanin" pitchFamily="2" charset="-78"/>
            </a:endParaRPr>
          </a:p>
          <a:p>
            <a:pPr algn="just">
              <a:lnSpc>
                <a:spcPct val="150000"/>
              </a:lnSpc>
              <a:buNone/>
            </a:pPr>
            <a:endParaRPr lang="en-US" sz="2000" dirty="0" smtClean="0">
              <a:cs typeface="B Nazanin" pitchFamily="2" charset="-78"/>
            </a:endParaRPr>
          </a:p>
          <a:p>
            <a:pPr algn="just" rtl="1">
              <a:lnSpc>
                <a:spcPct val="150000"/>
              </a:lnSpc>
              <a:buNone/>
            </a:pPr>
            <a:endParaRPr lang="en-US" sz="2000" dirty="0" smtClean="0">
              <a:cs typeface="B Nazanin" pitchFamily="2" charset="-78"/>
            </a:endParaRPr>
          </a:p>
          <a:p>
            <a:pPr algn="just" rtl="1">
              <a:lnSpc>
                <a:spcPct val="150000"/>
              </a:lnSpc>
              <a:buNone/>
            </a:pPr>
            <a:endParaRPr lang="fa-IR" sz="2000" dirty="0" smtClean="0">
              <a:cs typeface="B Nazanin" pitchFamily="2" charset="-78"/>
            </a:endParaRPr>
          </a:p>
          <a:p>
            <a:pPr algn="just" rtl="1">
              <a:lnSpc>
                <a:spcPct val="150000"/>
              </a:lnSpc>
              <a:buNone/>
            </a:pPr>
            <a:endParaRPr lang="en-US" sz="2000" dirty="0" smtClean="0">
              <a:cs typeface="B Nazanin" pitchFamily="2" charset="-78"/>
            </a:endParaRPr>
          </a:p>
        </p:txBody>
      </p:sp>
      <p:sp>
        <p:nvSpPr>
          <p:cNvPr id="6" name="Action Button: Return 5">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1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85750" y="231775"/>
            <a:ext cx="8401050" cy="881063"/>
          </a:xfrm>
        </p:spPr>
        <p:txBody>
          <a:bodyPr>
            <a:noAutofit/>
          </a:bodyPr>
          <a:lstStyle/>
          <a:p>
            <a:pPr algn="ctr"/>
            <a:r>
              <a:rPr lang="fa-IR" sz="28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اهداف بلندمدت  شر‌‌كت مادر ‌تخصصي</a:t>
            </a:r>
            <a:b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a-IR" sz="2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‌صندوق حمايت از توسعه سرمايه‌گذاري در بخش كشاورزي </a:t>
            </a:r>
            <a:endParaRPr lang="en-US" sz="28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Content Placeholder 8"/>
          <p:cNvSpPr>
            <a:spLocks noGrp="1"/>
          </p:cNvSpPr>
          <p:nvPr>
            <p:ph idx="1"/>
          </p:nvPr>
        </p:nvSpPr>
        <p:spPr>
          <a:xfrm>
            <a:off x="457200" y="1311275"/>
            <a:ext cx="8229600" cy="4403725"/>
          </a:xfrm>
        </p:spPr>
        <p:txBody>
          <a:bodyPr>
            <a:normAutofit/>
          </a:bodyPr>
          <a:lstStyle/>
          <a:p>
            <a:pPr lvl="0" algn="r" rtl="1"/>
            <a:r>
              <a:rPr lang="fa-IR" sz="2800" b="1" dirty="0" smtClean="0"/>
              <a:t> </a:t>
            </a:r>
            <a:r>
              <a:rPr lang="ar-SA" sz="2400" dirty="0" smtClean="0">
                <a:cs typeface="B Nazanin" pitchFamily="2" charset="-78"/>
              </a:rPr>
              <a:t>تشکيل، بسط و گسترش فعاليت شبکه صندوق‌هاي حمايت از بخش کشاورزي</a:t>
            </a:r>
            <a:endParaRPr lang="en-US" sz="2400" dirty="0" smtClean="0">
              <a:cs typeface="B Nazanin" pitchFamily="2" charset="-78"/>
            </a:endParaRPr>
          </a:p>
          <a:p>
            <a:pPr lvl="0" algn="r" rtl="1"/>
            <a:r>
              <a:rPr lang="ar-SA" sz="2400" dirty="0" smtClean="0">
                <a:cs typeface="B Nazanin" pitchFamily="2" charset="-78"/>
              </a:rPr>
              <a:t>مديريت و سياست‌گذاري توسعه سرمايه‌گذاري و ارتقاء نرخ رشد سرمايه‌گذاري و بهره‌وري سرمايه در بخش کشاورزي</a:t>
            </a:r>
            <a:endParaRPr lang="en-US" sz="2400" dirty="0" smtClean="0">
              <a:cs typeface="B Nazanin" pitchFamily="2" charset="-78"/>
            </a:endParaRPr>
          </a:p>
          <a:p>
            <a:pPr lvl="0" algn="r" rtl="1"/>
            <a:r>
              <a:rPr lang="ar-SA" sz="2400" dirty="0" smtClean="0">
                <a:cs typeface="B Nazanin" pitchFamily="2" charset="-78"/>
              </a:rPr>
              <a:t>هدايت، حمايت و ساماندهي تأمين، تجهيز و تخصيص بهينه منابع مالي در بخش کشاورزي</a:t>
            </a:r>
            <a:endParaRPr lang="en-US" sz="2400" dirty="0" smtClean="0">
              <a:cs typeface="B Nazanin" pitchFamily="2" charset="-78"/>
            </a:endParaRPr>
          </a:p>
          <a:p>
            <a:pPr lvl="0" algn="r" rtl="1"/>
            <a:r>
              <a:rPr lang="ar-SA" sz="2400" dirty="0" smtClean="0">
                <a:cs typeface="B Nazanin" pitchFamily="2" charset="-78"/>
              </a:rPr>
              <a:t>سياست گذاري و نظارت بر صندوق هاي غير دولتي توسعه بخش کشاورزي</a:t>
            </a:r>
            <a:endParaRPr lang="en-US" sz="2400" dirty="0" smtClean="0">
              <a:cs typeface="B Nazanin" pitchFamily="2" charset="-78"/>
            </a:endParaRPr>
          </a:p>
          <a:p>
            <a:pPr lvl="0" algn="r" rtl="1"/>
            <a:r>
              <a:rPr lang="ar-SA" sz="2400" dirty="0" smtClean="0">
                <a:cs typeface="B Nazanin" pitchFamily="2" charset="-78"/>
              </a:rPr>
              <a:t>ارتقاء ظرفيت و توانمندسازي شرکت و صندوق‌هاي غير دولتي</a:t>
            </a:r>
            <a:endParaRPr lang="en-US" sz="2400" dirty="0" smtClean="0">
              <a:cs typeface="B Nazanin" pitchFamily="2" charset="-78"/>
            </a:endParaRPr>
          </a:p>
          <a:p>
            <a:pPr lvl="0" algn="r" rtl="1"/>
            <a:r>
              <a:rPr lang="ar-SA" sz="2400" dirty="0" smtClean="0">
                <a:cs typeface="B Nazanin" pitchFamily="2" charset="-78"/>
              </a:rPr>
              <a:t>بهبود فضاي مالي کسب و کار در بخش کشاورزي</a:t>
            </a:r>
            <a:endParaRPr lang="en-US" sz="2400" dirty="0" smtClean="0">
              <a:cs typeface="B Nazanin" pitchFamily="2" charset="-78"/>
            </a:endParaRPr>
          </a:p>
          <a:p>
            <a:pPr lvl="0" algn="r" rtl="1"/>
            <a:r>
              <a:rPr lang="ar-SA" sz="2400" dirty="0" smtClean="0">
                <a:cs typeface="B Nazanin" pitchFamily="2" charset="-78"/>
              </a:rPr>
              <a:t>توسعه همکاري‌هاي ملي، منطقه‌اي و بين المللي</a:t>
            </a:r>
            <a:r>
              <a:rPr lang="fa-IR" sz="2400" b="1" dirty="0" smtClean="0">
                <a:cs typeface="B Nazanin" pitchFamily="2" charset="-78"/>
              </a:rPr>
              <a:t> </a:t>
            </a:r>
            <a:endParaRPr lang="en-US" sz="2400" dirty="0" smtClean="0">
              <a:cs typeface="B Nazanin" pitchFamily="2" charset="-78"/>
            </a:endParaRPr>
          </a:p>
          <a:p>
            <a:pPr marL="514350" indent="-514350" algn="justLow" rtl="1" eaLnBrk="1" hangingPunct="1">
              <a:lnSpc>
                <a:spcPct val="150000"/>
              </a:lnSpc>
              <a:buClrTx/>
              <a:buFont typeface="Wingdings" pitchFamily="2" charset="2"/>
              <a:buNone/>
              <a:defRPr/>
            </a:pPr>
            <a:endParaRPr lang="fa-IR" sz="2800" b="1" dirty="0" smtClean="0"/>
          </a:p>
          <a:p>
            <a:pPr algn="justLow" rtl="1" eaLnBrk="1" hangingPunct="1">
              <a:lnSpc>
                <a:spcPct val="150000"/>
              </a:lnSpc>
              <a:buFont typeface="Wingdings" pitchFamily="2" charset="2"/>
              <a:buNone/>
              <a:defRPr/>
            </a:pPr>
            <a:endParaRPr lang="en-US" sz="2800" dirty="0"/>
          </a:p>
        </p:txBody>
      </p:sp>
      <p:sp>
        <p:nvSpPr>
          <p:cNvPr id="5" name="Action Button: Return 4">
            <a:hlinkClick r:id="rId2" action="ppaction://hlinksldjump" highlightClick="1"/>
          </p:cNvPr>
          <p:cNvSpPr/>
          <p:nvPr/>
        </p:nvSpPr>
        <p:spPr>
          <a:xfrm>
            <a:off x="-6750" y="6324600"/>
            <a:ext cx="609600" cy="5334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10000"/>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2002</TotalTime>
  <Words>2643</Words>
  <Application>Microsoft Office PowerPoint</Application>
  <PresentationFormat>On-screen Show (4:3)</PresentationFormat>
  <Paragraphs>424</Paragraphs>
  <Slides>29</Slides>
  <Notes>1</Notes>
  <HiddenSlides>12</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Trek</vt:lpstr>
      <vt:lpstr>Slide 1</vt:lpstr>
      <vt:lpstr>Slide 2</vt:lpstr>
      <vt:lpstr>Slide 3</vt:lpstr>
      <vt:lpstr>Slide 4</vt:lpstr>
      <vt:lpstr>Slide 5</vt:lpstr>
      <vt:lpstr>  بيانيه چشم‌انداز شركت مادر تخصصي صندوق حمايت از توسعه سرمايه‌گذاري  در بخش كشاورزي در افق 1404 </vt:lpstr>
      <vt:lpstr>ماموریت شرکت مادر تخصصی صندوق حمایت از توسعه  سرمایه گذاری در بخش کشاورزی</vt:lpstr>
      <vt:lpstr> بيانيه مأموريت شر‌‌كت مادر‌تخصصي‌صندوق حمايت از توسعه سرمايه‌گذاري در بخش كشاورزي در افق 1404</vt:lpstr>
      <vt:lpstr> اهداف بلندمدت  شر‌‌كت مادر ‌تخصصي  ‌صندوق حمايت از توسعه سرمايه‌گذاري در بخش كشاورزي </vt:lpstr>
      <vt:lpstr>راهبرد‌هاي شر‌‌كت مادر‌تخصصي‌ صندوق حمايت از توسعه سرمايه‌گذاري در بخش كشاورزي </vt:lpstr>
      <vt:lpstr>هدف دوم: هدايت، حمايت و ساماندهي تأمين، تجهيز و تخصيص بهينه منابع مالي در بخش کشاورزي </vt:lpstr>
      <vt:lpstr>هدف سوم: بهبود فضاي مالي کسب و کار در بخش کشاورزي </vt:lpstr>
      <vt:lpstr>هدف چهارم: تشکيل، بسط و گسترش فعاليت شبکه صندوق‌هاي غیردولتی حمايت از توسعه بخش کشاورزي </vt:lpstr>
      <vt:lpstr>Slide 14</vt:lpstr>
      <vt:lpstr>هدف هفتم: توسعه همکاري‌هاي ملي، منطقه‌اي و بين‌المللي </vt:lpstr>
      <vt:lpstr>بيانيه چشم انداز صندوق هاي غير دولتي حمايت از توسعه بخش كشاورزي در افق 1404 </vt:lpstr>
      <vt:lpstr>بيانيه مأموريت صندوق‌هاي غير‌دولتي‌حمايت از توسعه بخش كشاورزي در افق 1404</vt:lpstr>
      <vt:lpstr>اهداف بلندمدت صندوق‌هاي غيردولتي حمايت از توسعه بخش کشاورزي</vt:lpstr>
      <vt:lpstr>وظایف صندوق های غیردولتی حمایت از توسعه بخش کشاورزی</vt:lpstr>
      <vt:lpstr>راهبردهاي صندوق‌هاي غيردولتي حمايت از توسعه بخش کشاورزي</vt:lpstr>
      <vt:lpstr>هدف بلندمدت : تحقق مديريت بهينه تخصيص منابع مالي </vt:lpstr>
      <vt:lpstr>هدف بلندمدت: افزايش بهره وري، تقويت حجم و کيفيت سرمايه گذاري  </vt:lpstr>
      <vt:lpstr>هدف بلند مدت: توسعه و گسترش خدمات و نهادهاي مکمل  </vt:lpstr>
      <vt:lpstr>تعداد صندوق های حمایت از توسعه بخش کشاورزی  (استانی ،‌ تخصصی ،‌محصولی ،شهرستانی و زنان )  1394 -1383</vt:lpstr>
      <vt:lpstr>سرمایه و بهره برداران صندوق های غیردولتی حمایت از توسعه بخش کشاورزی  تا سال 94</vt:lpstr>
      <vt:lpstr>Slide 26</vt:lpstr>
      <vt:lpstr>.</vt:lpstr>
      <vt:lpstr>عاملیت اعتبارات صندوق توسعه ملی به تفکیک زیربخش طی سال های 1394- 1390                                                                                                                                                                                                                                        (میلیون ریال)</vt:lpstr>
      <vt:lpstr>عاملیت اعتبارات بخش کشاورزی توسط صندوق های غیردولتی          (میلیارد ریال)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گزارش به مجمع عمومی شرکت مادر</dc:title>
  <dc:creator>s-mohammadi</dc:creator>
  <cp:lastModifiedBy>faraji</cp:lastModifiedBy>
  <cp:revision>336</cp:revision>
  <dcterms:created xsi:type="dcterms:W3CDTF">2015-08-19T06:12:49Z</dcterms:created>
  <dcterms:modified xsi:type="dcterms:W3CDTF">2016-05-04T05:39:01Z</dcterms:modified>
</cp:coreProperties>
</file>